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6" r:id="rId2"/>
    <p:sldId id="2338" r:id="rId3"/>
    <p:sldId id="2339" r:id="rId4"/>
    <p:sldId id="2428" r:id="rId5"/>
    <p:sldId id="2438" r:id="rId6"/>
    <p:sldId id="2340" r:id="rId7"/>
    <p:sldId id="2441" r:id="rId8"/>
    <p:sldId id="2341" r:id="rId9"/>
    <p:sldId id="2420" r:id="rId10"/>
    <p:sldId id="2413" r:id="rId11"/>
    <p:sldId id="2409" r:id="rId12"/>
    <p:sldId id="2411" r:id="rId13"/>
    <p:sldId id="2410" r:id="rId14"/>
    <p:sldId id="2444" r:id="rId15"/>
    <p:sldId id="2431" r:id="rId16"/>
    <p:sldId id="2421" r:id="rId17"/>
    <p:sldId id="2422" r:id="rId18"/>
    <p:sldId id="2437" r:id="rId19"/>
    <p:sldId id="2414" r:id="rId20"/>
    <p:sldId id="2436" r:id="rId21"/>
    <p:sldId id="2416" r:id="rId22"/>
    <p:sldId id="2412" r:id="rId23"/>
    <p:sldId id="2432" r:id="rId24"/>
    <p:sldId id="2417" r:id="rId25"/>
    <p:sldId id="2445" r:id="rId26"/>
    <p:sldId id="2442" r:id="rId27"/>
    <p:sldId id="2443" r:id="rId28"/>
    <p:sldId id="2434" r:id="rId29"/>
    <p:sldId id="2439" r:id="rId30"/>
    <p:sldId id="2426" r:id="rId31"/>
    <p:sldId id="276" r:id="rId32"/>
    <p:sldId id="2447" r:id="rId33"/>
    <p:sldId id="2310" r:id="rId34"/>
    <p:sldId id="2311" r:id="rId35"/>
    <p:sldId id="2393" r:id="rId3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ac" initials="e" lastIdx="1" clrIdx="0">
    <p:extLst>
      <p:ext uri="{19B8F6BF-5375-455C-9EA6-DF929625EA0E}">
        <p15:presenceInfo xmlns:p15="http://schemas.microsoft.com/office/powerpoint/2012/main" userId="76a32f156e2f258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94725" autoAdjust="0"/>
  </p:normalViewPr>
  <p:slideViewPr>
    <p:cSldViewPr snapToGrid="0">
      <p:cViewPr varScale="1">
        <p:scale>
          <a:sx n="71" d="100"/>
          <a:sy n="71" d="100"/>
        </p:scale>
        <p:origin x="560" y="52"/>
      </p:cViewPr>
      <p:guideLst/>
    </p:cSldViewPr>
  </p:slideViewPr>
  <p:notesTextViewPr>
    <p:cViewPr>
      <p:scale>
        <a:sx n="1" d="1"/>
        <a:sy n="1" d="1"/>
      </p:scale>
      <p:origin x="0" y="0"/>
    </p:cViewPr>
  </p:notesTextViewPr>
  <p:notesViewPr>
    <p:cSldViewPr snapToGrid="0">
      <p:cViewPr varScale="1">
        <p:scale>
          <a:sx n="44" d="100"/>
          <a:sy n="44" d="100"/>
        </p:scale>
        <p:origin x="2784"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2" Type="http://schemas.openxmlformats.org/officeDocument/2006/relationships/hyperlink" Target="https://www.facteurhumain-cf.com/" TargetMode="External"/><Relationship Id="rId1" Type="http://schemas.openxmlformats.org/officeDocument/2006/relationships/hyperlink" Target="mailto:elea.canipelle@facteurhumain-cf.com"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www.facteurhumain-cf.com/" TargetMode="External"/><Relationship Id="rId1" Type="http://schemas.openxmlformats.org/officeDocument/2006/relationships/hyperlink" Target="mailto:elea.canipelle@facteurhumain-cf.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B53D07-4D00-4130-9787-9CB70111811F}"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fr-FR"/>
        </a:p>
      </dgm:t>
    </dgm:pt>
    <dgm:pt modelId="{A739100C-71DD-4596-BFED-AC56895C8265}">
      <dgm:prSet phldrT="[Texte]"/>
      <dgm:spPr/>
      <dgm:t>
        <a:bodyPr/>
        <a:lstStyle/>
        <a:p>
          <a:r>
            <a:rPr lang="fr-FR" dirty="0"/>
            <a:t>Client</a:t>
          </a:r>
        </a:p>
      </dgm:t>
    </dgm:pt>
    <dgm:pt modelId="{572C7A63-75E2-4401-95DA-38F0117EAF9A}" type="parTrans" cxnId="{20551CA9-14F0-4A40-AB0B-BC0C4B91B68C}">
      <dgm:prSet/>
      <dgm:spPr/>
      <dgm:t>
        <a:bodyPr/>
        <a:lstStyle/>
        <a:p>
          <a:endParaRPr lang="fr-FR"/>
        </a:p>
      </dgm:t>
    </dgm:pt>
    <dgm:pt modelId="{54966481-C65F-43B9-88C6-B0F24D63960F}" type="sibTrans" cxnId="{20551CA9-14F0-4A40-AB0B-BC0C4B91B68C}">
      <dgm:prSet/>
      <dgm:spPr/>
      <dgm:t>
        <a:bodyPr/>
        <a:lstStyle/>
        <a:p>
          <a:endParaRPr lang="fr-FR"/>
        </a:p>
      </dgm:t>
    </dgm:pt>
    <dgm:pt modelId="{8424963F-EA58-4F92-AA9A-F5DB40D8A058}">
      <dgm:prSet phldrT="[Texte]" custT="1"/>
      <dgm:spPr/>
      <dgm:t>
        <a:bodyPr/>
        <a:lstStyle/>
        <a:p>
          <a:r>
            <a:rPr lang="fr-FR" sz="1600" dirty="0"/>
            <a:t>Entreprise </a:t>
          </a:r>
        </a:p>
      </dgm:t>
    </dgm:pt>
    <dgm:pt modelId="{93A95AEF-98AD-49F1-9803-FEFB8041CE26}" type="parTrans" cxnId="{B2A5DCCB-1C5F-4291-B72D-31017FF0038F}">
      <dgm:prSet/>
      <dgm:spPr/>
      <dgm:t>
        <a:bodyPr/>
        <a:lstStyle/>
        <a:p>
          <a:endParaRPr lang="fr-FR"/>
        </a:p>
      </dgm:t>
    </dgm:pt>
    <dgm:pt modelId="{C418A226-7527-42A9-AD75-300FB8BAB86A}" type="sibTrans" cxnId="{B2A5DCCB-1C5F-4291-B72D-31017FF0038F}">
      <dgm:prSet/>
      <dgm:spPr/>
      <dgm:t>
        <a:bodyPr/>
        <a:lstStyle/>
        <a:p>
          <a:endParaRPr lang="fr-FR"/>
        </a:p>
      </dgm:t>
    </dgm:pt>
    <dgm:pt modelId="{9E3EE50A-D1F8-42B6-8FA7-3A1753AA476C}">
      <dgm:prSet phldrT="[Texte]" custT="1"/>
      <dgm:spPr/>
      <dgm:t>
        <a:bodyPr/>
        <a:lstStyle/>
        <a:p>
          <a:r>
            <a:rPr lang="fr-FR" sz="1600" dirty="0"/>
            <a:t>Etablissement de santé : hôpitaux, clinique, </a:t>
          </a:r>
          <a:r>
            <a:rPr lang="fr-FR" sz="1600" dirty="0" err="1"/>
            <a:t>Ehpad</a:t>
          </a:r>
          <a:endParaRPr lang="fr-FR" sz="1600" dirty="0"/>
        </a:p>
      </dgm:t>
    </dgm:pt>
    <dgm:pt modelId="{85AA37F2-2440-4420-9854-9615383539CE}" type="parTrans" cxnId="{7D2E8F2E-CF48-40D1-9EF0-9990C5788D53}">
      <dgm:prSet/>
      <dgm:spPr/>
      <dgm:t>
        <a:bodyPr/>
        <a:lstStyle/>
        <a:p>
          <a:endParaRPr lang="fr-FR"/>
        </a:p>
      </dgm:t>
    </dgm:pt>
    <dgm:pt modelId="{A177C2F0-91C9-422A-A99C-C524C7F9BE81}" type="sibTrans" cxnId="{7D2E8F2E-CF48-40D1-9EF0-9990C5788D53}">
      <dgm:prSet/>
      <dgm:spPr/>
      <dgm:t>
        <a:bodyPr/>
        <a:lstStyle/>
        <a:p>
          <a:endParaRPr lang="fr-FR"/>
        </a:p>
      </dgm:t>
    </dgm:pt>
    <dgm:pt modelId="{9380A953-7738-4D54-8E41-61C1456801F4}">
      <dgm:prSet phldrT="[Texte]"/>
      <dgm:spPr/>
      <dgm:t>
        <a:bodyPr/>
        <a:lstStyle/>
        <a:p>
          <a:r>
            <a:rPr lang="fr-FR" dirty="0"/>
            <a:t>Thème</a:t>
          </a:r>
        </a:p>
      </dgm:t>
    </dgm:pt>
    <dgm:pt modelId="{7E63115E-D035-4C5D-962E-D0153E63D981}" type="parTrans" cxnId="{A3DD0AB4-DAE5-48E2-96B6-811AFC91B919}">
      <dgm:prSet/>
      <dgm:spPr/>
      <dgm:t>
        <a:bodyPr/>
        <a:lstStyle/>
        <a:p>
          <a:endParaRPr lang="fr-FR"/>
        </a:p>
      </dgm:t>
    </dgm:pt>
    <dgm:pt modelId="{9F023107-DD5C-4CB5-AD63-215108D5BBEE}" type="sibTrans" cxnId="{A3DD0AB4-DAE5-48E2-96B6-811AFC91B919}">
      <dgm:prSet/>
      <dgm:spPr/>
      <dgm:t>
        <a:bodyPr/>
        <a:lstStyle/>
        <a:p>
          <a:endParaRPr lang="fr-FR"/>
        </a:p>
      </dgm:t>
    </dgm:pt>
    <dgm:pt modelId="{0E9BF91D-7412-4E1D-A066-C586F354BBB0}">
      <dgm:prSet phldrT="[Texte]" custT="1"/>
      <dgm:spPr/>
      <dgm:t>
        <a:bodyPr/>
        <a:lstStyle/>
        <a:p>
          <a:r>
            <a:rPr lang="fr-FR" sz="1600" dirty="0"/>
            <a:t>Le développement des pratiques managériales</a:t>
          </a:r>
        </a:p>
      </dgm:t>
    </dgm:pt>
    <dgm:pt modelId="{5EC393BE-C346-4D75-9251-74D372F1457E}" type="parTrans" cxnId="{F3045A57-C945-47B5-A6D2-DEDC39C1BE42}">
      <dgm:prSet/>
      <dgm:spPr/>
      <dgm:t>
        <a:bodyPr/>
        <a:lstStyle/>
        <a:p>
          <a:endParaRPr lang="fr-FR"/>
        </a:p>
      </dgm:t>
    </dgm:pt>
    <dgm:pt modelId="{EE780454-EC54-4175-8E8F-1DBD3356C1B3}" type="sibTrans" cxnId="{F3045A57-C945-47B5-A6D2-DEDC39C1BE42}">
      <dgm:prSet/>
      <dgm:spPr/>
      <dgm:t>
        <a:bodyPr/>
        <a:lstStyle/>
        <a:p>
          <a:endParaRPr lang="fr-FR"/>
        </a:p>
      </dgm:t>
    </dgm:pt>
    <dgm:pt modelId="{A4602AAE-5D57-4A67-B60D-6FAF682C0DF7}">
      <dgm:prSet phldrT="[Texte]" custT="1"/>
      <dgm:spPr/>
      <dgm:t>
        <a:bodyPr/>
        <a:lstStyle/>
        <a:p>
          <a:r>
            <a:rPr lang="fr-FR" sz="1600" dirty="0"/>
            <a:t>La politique Ressources Humaines (RH): entretiens annuels, mécénat, handicap, RSE</a:t>
          </a:r>
        </a:p>
      </dgm:t>
    </dgm:pt>
    <dgm:pt modelId="{1D49E6B7-4C43-48F6-BB38-44151664A2BE}" type="parTrans" cxnId="{82608005-A821-4B4E-BD1C-296B4BD41DD4}">
      <dgm:prSet/>
      <dgm:spPr/>
      <dgm:t>
        <a:bodyPr/>
        <a:lstStyle/>
        <a:p>
          <a:endParaRPr lang="fr-FR"/>
        </a:p>
      </dgm:t>
    </dgm:pt>
    <dgm:pt modelId="{B538A135-1D37-4AA7-87A0-FA0BB7E64922}" type="sibTrans" cxnId="{82608005-A821-4B4E-BD1C-296B4BD41DD4}">
      <dgm:prSet/>
      <dgm:spPr/>
      <dgm:t>
        <a:bodyPr/>
        <a:lstStyle/>
        <a:p>
          <a:endParaRPr lang="fr-FR"/>
        </a:p>
      </dgm:t>
    </dgm:pt>
    <dgm:pt modelId="{E63C5BB0-0065-41AC-B571-FCBC7099DEE7}">
      <dgm:prSet phldrT="[Texte]"/>
      <dgm:spPr/>
      <dgm:t>
        <a:bodyPr/>
        <a:lstStyle/>
        <a:p>
          <a:r>
            <a:rPr lang="fr-FR" dirty="0"/>
            <a:t>Modalité</a:t>
          </a:r>
        </a:p>
      </dgm:t>
    </dgm:pt>
    <dgm:pt modelId="{23E23334-F2C0-4166-94A9-D440C004F801}" type="parTrans" cxnId="{5E8C39A6-AA23-4DC3-84FB-3503ABA2F6DE}">
      <dgm:prSet/>
      <dgm:spPr/>
      <dgm:t>
        <a:bodyPr/>
        <a:lstStyle/>
        <a:p>
          <a:endParaRPr lang="fr-FR"/>
        </a:p>
      </dgm:t>
    </dgm:pt>
    <dgm:pt modelId="{409EA2BE-EFEA-4EA6-9ACD-F63CE7A98752}" type="sibTrans" cxnId="{5E8C39A6-AA23-4DC3-84FB-3503ABA2F6DE}">
      <dgm:prSet/>
      <dgm:spPr/>
      <dgm:t>
        <a:bodyPr/>
        <a:lstStyle/>
        <a:p>
          <a:endParaRPr lang="fr-FR"/>
        </a:p>
      </dgm:t>
    </dgm:pt>
    <dgm:pt modelId="{837CB85B-3EC0-47C8-A085-DFF5178187A7}">
      <dgm:prSet phldrT="[Texte]" custT="1"/>
      <dgm:spPr/>
      <dgm:t>
        <a:bodyPr/>
        <a:lstStyle/>
        <a:p>
          <a:r>
            <a:rPr lang="fr-FR" sz="1600" b="1" dirty="0"/>
            <a:t>Coaching</a:t>
          </a:r>
          <a:r>
            <a:rPr lang="fr-FR" sz="1600" dirty="0"/>
            <a:t> / </a:t>
          </a:r>
          <a:r>
            <a:rPr lang="fr-FR" sz="1600" dirty="0" err="1"/>
            <a:t>teambuilg</a:t>
          </a:r>
          <a:r>
            <a:rPr lang="fr-FR" sz="1600" dirty="0"/>
            <a:t> : de dirigeant, manager, chef de service</a:t>
          </a:r>
        </a:p>
      </dgm:t>
    </dgm:pt>
    <dgm:pt modelId="{5D291232-1C25-41C1-8A8F-1ADEE3128CA8}" type="parTrans" cxnId="{CEE7569E-EAB6-4C42-AFE0-648908DE7D3A}">
      <dgm:prSet/>
      <dgm:spPr/>
      <dgm:t>
        <a:bodyPr/>
        <a:lstStyle/>
        <a:p>
          <a:endParaRPr lang="fr-FR"/>
        </a:p>
      </dgm:t>
    </dgm:pt>
    <dgm:pt modelId="{66B2F4CF-6456-4746-9F7D-AC124C468133}" type="sibTrans" cxnId="{CEE7569E-EAB6-4C42-AFE0-648908DE7D3A}">
      <dgm:prSet/>
      <dgm:spPr/>
      <dgm:t>
        <a:bodyPr/>
        <a:lstStyle/>
        <a:p>
          <a:endParaRPr lang="fr-FR"/>
        </a:p>
      </dgm:t>
    </dgm:pt>
    <dgm:pt modelId="{09D9EB42-6BEE-48D0-AC22-6E71B1C5166E}">
      <dgm:prSet phldrT="[Texte]" custT="1"/>
      <dgm:spPr/>
      <dgm:t>
        <a:bodyPr/>
        <a:lstStyle/>
        <a:p>
          <a:r>
            <a:rPr lang="fr-FR" sz="1600" b="1" dirty="0"/>
            <a:t>Formation</a:t>
          </a:r>
          <a:r>
            <a:rPr lang="fr-FR" sz="1600" dirty="0"/>
            <a:t> : management, prise de parole, conduite de réunion, développement personnel</a:t>
          </a:r>
        </a:p>
      </dgm:t>
    </dgm:pt>
    <dgm:pt modelId="{B3F3DB21-AF2B-47C6-BB96-0AFF0BDDD6D6}" type="parTrans" cxnId="{46444C15-FF06-4701-AEBE-E66EBF72A944}">
      <dgm:prSet/>
      <dgm:spPr/>
      <dgm:t>
        <a:bodyPr/>
        <a:lstStyle/>
        <a:p>
          <a:endParaRPr lang="fr-FR"/>
        </a:p>
      </dgm:t>
    </dgm:pt>
    <dgm:pt modelId="{69B3BAE2-D542-4A36-B84B-B79FDE8B57A4}" type="sibTrans" cxnId="{46444C15-FF06-4701-AEBE-E66EBF72A944}">
      <dgm:prSet/>
      <dgm:spPr/>
      <dgm:t>
        <a:bodyPr/>
        <a:lstStyle/>
        <a:p>
          <a:endParaRPr lang="fr-FR"/>
        </a:p>
      </dgm:t>
    </dgm:pt>
    <dgm:pt modelId="{5E12C786-040A-49B2-9AA0-532C1AD79C37}">
      <dgm:prSet phldrT="[Texte]" custT="1"/>
      <dgm:spPr/>
      <dgm:t>
        <a:bodyPr/>
        <a:lstStyle/>
        <a:p>
          <a:r>
            <a:rPr lang="fr-FR" sz="1600" dirty="0"/>
            <a:t>Association de l’Economie Sociale et Solidaire (ESS)</a:t>
          </a:r>
          <a:endParaRPr lang="fr-FR" sz="1200" dirty="0"/>
        </a:p>
      </dgm:t>
    </dgm:pt>
    <dgm:pt modelId="{FD23AEAA-3E64-465F-BF44-D13E58D20A4F}" type="parTrans" cxnId="{42CEABE1-F232-4B5B-9E0C-57F742966B83}">
      <dgm:prSet/>
      <dgm:spPr/>
      <dgm:t>
        <a:bodyPr/>
        <a:lstStyle/>
        <a:p>
          <a:endParaRPr lang="fr-FR"/>
        </a:p>
      </dgm:t>
    </dgm:pt>
    <dgm:pt modelId="{C345A9AB-CA9B-4AA2-8F9E-20091958D663}" type="sibTrans" cxnId="{42CEABE1-F232-4B5B-9E0C-57F742966B83}">
      <dgm:prSet/>
      <dgm:spPr/>
      <dgm:t>
        <a:bodyPr/>
        <a:lstStyle/>
        <a:p>
          <a:endParaRPr lang="fr-FR"/>
        </a:p>
      </dgm:t>
    </dgm:pt>
    <dgm:pt modelId="{65C0FE27-072B-4926-B4B9-A4174D6B1A30}">
      <dgm:prSet phldrT="[Texte]" custT="1"/>
      <dgm:spPr/>
      <dgm:t>
        <a:bodyPr/>
        <a:lstStyle/>
        <a:p>
          <a:r>
            <a:rPr lang="fr-FR" sz="1600" b="1" dirty="0"/>
            <a:t>Conseil</a:t>
          </a:r>
          <a:r>
            <a:rPr lang="fr-FR" sz="1600" dirty="0"/>
            <a:t> : handicap, création d’organisme de formation, conduite du changement  </a:t>
          </a:r>
        </a:p>
      </dgm:t>
    </dgm:pt>
    <dgm:pt modelId="{312E25A4-B2FF-4712-8E57-048C2A49602C}" type="parTrans" cxnId="{CF638703-813E-44B7-ABED-94315A5E4C67}">
      <dgm:prSet/>
      <dgm:spPr/>
      <dgm:t>
        <a:bodyPr/>
        <a:lstStyle/>
        <a:p>
          <a:endParaRPr lang="fr-FR"/>
        </a:p>
      </dgm:t>
    </dgm:pt>
    <dgm:pt modelId="{C75C31AE-5C89-4A6C-81DA-378AD34DA38D}" type="sibTrans" cxnId="{CF638703-813E-44B7-ABED-94315A5E4C67}">
      <dgm:prSet/>
      <dgm:spPr/>
      <dgm:t>
        <a:bodyPr/>
        <a:lstStyle/>
        <a:p>
          <a:endParaRPr lang="fr-FR"/>
        </a:p>
      </dgm:t>
    </dgm:pt>
    <dgm:pt modelId="{CB5D4E1D-925E-42C1-ADD9-CC9E3485C22D}">
      <dgm:prSet phldrT="[Texte]" custT="1"/>
      <dgm:spPr/>
      <dgm:t>
        <a:bodyPr/>
        <a:lstStyle/>
        <a:p>
          <a:r>
            <a:rPr lang="fr-FR" sz="1600" dirty="0"/>
            <a:t>La communication interpersonnelle</a:t>
          </a:r>
        </a:p>
      </dgm:t>
    </dgm:pt>
    <dgm:pt modelId="{1460AC58-9AAF-4ED9-8C24-AFF5058BFE00}" type="parTrans" cxnId="{8016A9AE-7B86-45AC-8BF1-B731379279A1}">
      <dgm:prSet/>
      <dgm:spPr/>
      <dgm:t>
        <a:bodyPr/>
        <a:lstStyle/>
        <a:p>
          <a:endParaRPr lang="fr-FR"/>
        </a:p>
      </dgm:t>
    </dgm:pt>
    <dgm:pt modelId="{965A18BE-2504-447C-BDDE-A08C2FF3D5AB}" type="sibTrans" cxnId="{8016A9AE-7B86-45AC-8BF1-B731379279A1}">
      <dgm:prSet/>
      <dgm:spPr/>
      <dgm:t>
        <a:bodyPr/>
        <a:lstStyle/>
        <a:p>
          <a:endParaRPr lang="fr-FR"/>
        </a:p>
      </dgm:t>
    </dgm:pt>
    <dgm:pt modelId="{F47EBD25-C12A-4AF2-91E0-B0C4B8893D4F}">
      <dgm:prSet phldrT="[Texte]"/>
      <dgm:spPr/>
      <dgm:t>
        <a:bodyPr/>
        <a:lstStyle/>
        <a:p>
          <a:r>
            <a:rPr lang="fr-FR" dirty="0"/>
            <a:t>Contact</a:t>
          </a:r>
        </a:p>
      </dgm:t>
    </dgm:pt>
    <dgm:pt modelId="{D60D8E57-BDBD-4829-BC21-CF1A65D6786A}" type="parTrans" cxnId="{B12D71B2-D389-40B2-AF18-7667886A61B6}">
      <dgm:prSet/>
      <dgm:spPr/>
      <dgm:t>
        <a:bodyPr/>
        <a:lstStyle/>
        <a:p>
          <a:endParaRPr lang="fr-FR"/>
        </a:p>
      </dgm:t>
    </dgm:pt>
    <dgm:pt modelId="{05E963EB-2A3F-4B06-BC21-8C7788D28FA3}" type="sibTrans" cxnId="{B12D71B2-D389-40B2-AF18-7667886A61B6}">
      <dgm:prSet/>
      <dgm:spPr/>
      <dgm:t>
        <a:bodyPr/>
        <a:lstStyle/>
        <a:p>
          <a:endParaRPr lang="fr-FR"/>
        </a:p>
      </dgm:t>
    </dgm:pt>
    <dgm:pt modelId="{89A8C37B-FF96-48AB-8790-19B65E186DAD}">
      <dgm:prSet custT="1"/>
      <dgm:spPr/>
      <dgm:t>
        <a:bodyPr/>
        <a:lstStyle/>
        <a:p>
          <a:r>
            <a:rPr lang="fr-FR" sz="1600" b="1" dirty="0" err="1"/>
            <a:t>Elea</a:t>
          </a:r>
          <a:r>
            <a:rPr lang="fr-FR" sz="1600" b="1" dirty="0"/>
            <a:t> Canipelle </a:t>
          </a:r>
          <a:r>
            <a:rPr lang="fr-FR" sz="1600" dirty="0"/>
            <a:t>– </a:t>
          </a:r>
          <a:r>
            <a:rPr lang="fr-FR" sz="1600" dirty="0">
              <a:hlinkClick xmlns:r="http://schemas.openxmlformats.org/officeDocument/2006/relationships" r:id="rId1"/>
            </a:rPr>
            <a:t>elea.canipelle@facteurhumain-cf.com</a:t>
          </a:r>
          <a:r>
            <a:rPr lang="fr-FR" sz="1600" dirty="0"/>
            <a:t>   - 0672357492</a:t>
          </a:r>
        </a:p>
      </dgm:t>
    </dgm:pt>
    <dgm:pt modelId="{5833F669-E806-4DBA-92EF-E62177220383}" type="parTrans" cxnId="{1C7A3EDF-5668-47C8-85DF-0379564A46E9}">
      <dgm:prSet/>
      <dgm:spPr/>
      <dgm:t>
        <a:bodyPr/>
        <a:lstStyle/>
        <a:p>
          <a:endParaRPr lang="fr-FR"/>
        </a:p>
      </dgm:t>
    </dgm:pt>
    <dgm:pt modelId="{79A4D67A-9CA0-4C25-8628-54A2063B7B61}" type="sibTrans" cxnId="{1C7A3EDF-5668-47C8-85DF-0379564A46E9}">
      <dgm:prSet/>
      <dgm:spPr/>
      <dgm:t>
        <a:bodyPr/>
        <a:lstStyle/>
        <a:p>
          <a:endParaRPr lang="fr-FR"/>
        </a:p>
      </dgm:t>
    </dgm:pt>
    <dgm:pt modelId="{3C5035D5-D4B2-4649-9157-E906282826CE}">
      <dgm:prSet custT="1"/>
      <dgm:spPr/>
      <dgm:t>
        <a:bodyPr/>
        <a:lstStyle/>
        <a:p>
          <a:r>
            <a:rPr lang="fr-FR" sz="1600" dirty="0">
              <a:hlinkClick xmlns:r="http://schemas.openxmlformats.org/officeDocument/2006/relationships" r:id="rId2"/>
            </a:rPr>
            <a:t>https://www.facteurhumain-cf.com/</a:t>
          </a:r>
          <a:r>
            <a:rPr lang="fr-FR" sz="1600" dirty="0"/>
            <a:t> </a:t>
          </a:r>
        </a:p>
      </dgm:t>
    </dgm:pt>
    <dgm:pt modelId="{42514E83-8665-412E-ABBC-FB94DFC38A21}" type="parTrans" cxnId="{1CE4156D-BF36-44CB-BDDB-8FB500524F0E}">
      <dgm:prSet/>
      <dgm:spPr/>
      <dgm:t>
        <a:bodyPr/>
        <a:lstStyle/>
        <a:p>
          <a:endParaRPr lang="fr-FR"/>
        </a:p>
      </dgm:t>
    </dgm:pt>
    <dgm:pt modelId="{14BDA90B-0BB4-4DC9-A1AF-4164A68D926B}" type="sibTrans" cxnId="{1CE4156D-BF36-44CB-BDDB-8FB500524F0E}">
      <dgm:prSet/>
      <dgm:spPr/>
      <dgm:t>
        <a:bodyPr/>
        <a:lstStyle/>
        <a:p>
          <a:endParaRPr lang="fr-FR"/>
        </a:p>
      </dgm:t>
    </dgm:pt>
    <dgm:pt modelId="{05A6E19D-2E96-4AFD-996C-D74CB36999B8}" type="pres">
      <dgm:prSet presAssocID="{58B53D07-4D00-4130-9787-9CB70111811F}" presName="linearFlow" presStyleCnt="0">
        <dgm:presLayoutVars>
          <dgm:dir/>
          <dgm:animLvl val="lvl"/>
          <dgm:resizeHandles val="exact"/>
        </dgm:presLayoutVars>
      </dgm:prSet>
      <dgm:spPr/>
    </dgm:pt>
    <dgm:pt modelId="{FE681F6A-89C0-4320-A590-2C6F44479C16}" type="pres">
      <dgm:prSet presAssocID="{A739100C-71DD-4596-BFED-AC56895C8265}" presName="composite" presStyleCnt="0"/>
      <dgm:spPr/>
    </dgm:pt>
    <dgm:pt modelId="{985D1EF3-2397-4C52-B480-45D5B3F8E42A}" type="pres">
      <dgm:prSet presAssocID="{A739100C-71DD-4596-BFED-AC56895C8265}" presName="parentText" presStyleLbl="alignNode1" presStyleIdx="0" presStyleCnt="4">
        <dgm:presLayoutVars>
          <dgm:chMax val="1"/>
          <dgm:bulletEnabled val="1"/>
        </dgm:presLayoutVars>
      </dgm:prSet>
      <dgm:spPr/>
    </dgm:pt>
    <dgm:pt modelId="{234FB9F9-4CD1-4550-9E99-B5F251FBB326}" type="pres">
      <dgm:prSet presAssocID="{A739100C-71DD-4596-BFED-AC56895C8265}" presName="descendantText" presStyleLbl="alignAcc1" presStyleIdx="0" presStyleCnt="4">
        <dgm:presLayoutVars>
          <dgm:bulletEnabled val="1"/>
        </dgm:presLayoutVars>
      </dgm:prSet>
      <dgm:spPr/>
    </dgm:pt>
    <dgm:pt modelId="{01D2CEAC-3960-4780-9646-E38469918B1C}" type="pres">
      <dgm:prSet presAssocID="{54966481-C65F-43B9-88C6-B0F24D63960F}" presName="sp" presStyleCnt="0"/>
      <dgm:spPr/>
    </dgm:pt>
    <dgm:pt modelId="{C6EC7AB6-BE0B-4840-AC30-747FC93C85FA}" type="pres">
      <dgm:prSet presAssocID="{9380A953-7738-4D54-8E41-61C1456801F4}" presName="composite" presStyleCnt="0"/>
      <dgm:spPr/>
    </dgm:pt>
    <dgm:pt modelId="{4E292B33-9AC9-42A7-8AB6-52553E89514B}" type="pres">
      <dgm:prSet presAssocID="{9380A953-7738-4D54-8E41-61C1456801F4}" presName="parentText" presStyleLbl="alignNode1" presStyleIdx="1" presStyleCnt="4">
        <dgm:presLayoutVars>
          <dgm:chMax val="1"/>
          <dgm:bulletEnabled val="1"/>
        </dgm:presLayoutVars>
      </dgm:prSet>
      <dgm:spPr/>
    </dgm:pt>
    <dgm:pt modelId="{C31F1BCB-E328-48EF-8D10-888B4E12B246}" type="pres">
      <dgm:prSet presAssocID="{9380A953-7738-4D54-8E41-61C1456801F4}" presName="descendantText" presStyleLbl="alignAcc1" presStyleIdx="1" presStyleCnt="4">
        <dgm:presLayoutVars>
          <dgm:bulletEnabled val="1"/>
        </dgm:presLayoutVars>
      </dgm:prSet>
      <dgm:spPr/>
    </dgm:pt>
    <dgm:pt modelId="{16DB5685-1D49-4884-9965-8B0AE5C674D6}" type="pres">
      <dgm:prSet presAssocID="{9F023107-DD5C-4CB5-AD63-215108D5BBEE}" presName="sp" presStyleCnt="0"/>
      <dgm:spPr/>
    </dgm:pt>
    <dgm:pt modelId="{8FF6634B-72B0-461C-B2EB-2D69E6E8FAF4}" type="pres">
      <dgm:prSet presAssocID="{E63C5BB0-0065-41AC-B571-FCBC7099DEE7}" presName="composite" presStyleCnt="0"/>
      <dgm:spPr/>
    </dgm:pt>
    <dgm:pt modelId="{93503821-466A-4FCA-B5C9-059DE6056C7A}" type="pres">
      <dgm:prSet presAssocID="{E63C5BB0-0065-41AC-B571-FCBC7099DEE7}" presName="parentText" presStyleLbl="alignNode1" presStyleIdx="2" presStyleCnt="4">
        <dgm:presLayoutVars>
          <dgm:chMax val="1"/>
          <dgm:bulletEnabled val="1"/>
        </dgm:presLayoutVars>
      </dgm:prSet>
      <dgm:spPr/>
    </dgm:pt>
    <dgm:pt modelId="{D587E3C0-A68F-4AB6-A774-247E3DC03CD7}" type="pres">
      <dgm:prSet presAssocID="{E63C5BB0-0065-41AC-B571-FCBC7099DEE7}" presName="descendantText" presStyleLbl="alignAcc1" presStyleIdx="2" presStyleCnt="4" custScaleY="127286">
        <dgm:presLayoutVars>
          <dgm:bulletEnabled val="1"/>
        </dgm:presLayoutVars>
      </dgm:prSet>
      <dgm:spPr/>
    </dgm:pt>
    <dgm:pt modelId="{CEB7646D-19C3-44C2-BABA-999FEEAA8946}" type="pres">
      <dgm:prSet presAssocID="{409EA2BE-EFEA-4EA6-9ACD-F63CE7A98752}" presName="sp" presStyleCnt="0"/>
      <dgm:spPr/>
    </dgm:pt>
    <dgm:pt modelId="{64BE5091-8138-495D-838F-6617A488FBA6}" type="pres">
      <dgm:prSet presAssocID="{F47EBD25-C12A-4AF2-91E0-B0C4B8893D4F}" presName="composite" presStyleCnt="0"/>
      <dgm:spPr/>
    </dgm:pt>
    <dgm:pt modelId="{ACD5EE2F-4D48-4C7B-B0D9-6A3D1FB424DB}" type="pres">
      <dgm:prSet presAssocID="{F47EBD25-C12A-4AF2-91E0-B0C4B8893D4F}" presName="parentText" presStyleLbl="alignNode1" presStyleIdx="3" presStyleCnt="4">
        <dgm:presLayoutVars>
          <dgm:chMax val="1"/>
          <dgm:bulletEnabled val="1"/>
        </dgm:presLayoutVars>
      </dgm:prSet>
      <dgm:spPr/>
    </dgm:pt>
    <dgm:pt modelId="{DEA791BC-81C2-4B02-8834-C79EA2FAD830}" type="pres">
      <dgm:prSet presAssocID="{F47EBD25-C12A-4AF2-91E0-B0C4B8893D4F}" presName="descendantText" presStyleLbl="alignAcc1" presStyleIdx="3" presStyleCnt="4">
        <dgm:presLayoutVars>
          <dgm:bulletEnabled val="1"/>
        </dgm:presLayoutVars>
      </dgm:prSet>
      <dgm:spPr/>
    </dgm:pt>
  </dgm:ptLst>
  <dgm:cxnLst>
    <dgm:cxn modelId="{CF638703-813E-44B7-ABED-94315A5E4C67}" srcId="{E63C5BB0-0065-41AC-B571-FCBC7099DEE7}" destId="{65C0FE27-072B-4926-B4B9-A4174D6B1A30}" srcOrd="2" destOrd="0" parTransId="{312E25A4-B2FF-4712-8E57-048C2A49602C}" sibTransId="{C75C31AE-5C89-4A6C-81DA-378AD34DA38D}"/>
    <dgm:cxn modelId="{82608005-A821-4B4E-BD1C-296B4BD41DD4}" srcId="{9380A953-7738-4D54-8E41-61C1456801F4}" destId="{A4602AAE-5D57-4A67-B60D-6FAF682C0DF7}" srcOrd="1" destOrd="0" parTransId="{1D49E6B7-4C43-48F6-BB38-44151664A2BE}" sibTransId="{B538A135-1D37-4AA7-87A0-FA0BB7E64922}"/>
    <dgm:cxn modelId="{93F22B0E-1B19-4AD7-B49F-21A7FECC08D6}" type="presOf" srcId="{A739100C-71DD-4596-BFED-AC56895C8265}" destId="{985D1EF3-2397-4C52-B480-45D5B3F8E42A}" srcOrd="0" destOrd="0" presId="urn:microsoft.com/office/officeart/2005/8/layout/chevron2"/>
    <dgm:cxn modelId="{46444C15-FF06-4701-AEBE-E66EBF72A944}" srcId="{E63C5BB0-0065-41AC-B571-FCBC7099DEE7}" destId="{09D9EB42-6BEE-48D0-AC22-6E71B1C5166E}" srcOrd="1" destOrd="0" parTransId="{B3F3DB21-AF2B-47C6-BB96-0AFF0BDDD6D6}" sibTransId="{69B3BAE2-D542-4A36-B84B-B79FDE8B57A4}"/>
    <dgm:cxn modelId="{8368D218-7B7E-49F1-AB90-7605563AA329}" type="presOf" srcId="{837CB85B-3EC0-47C8-A085-DFF5178187A7}" destId="{D587E3C0-A68F-4AB6-A774-247E3DC03CD7}" srcOrd="0" destOrd="0" presId="urn:microsoft.com/office/officeart/2005/8/layout/chevron2"/>
    <dgm:cxn modelId="{6A7C421B-CF34-4CEE-850C-B682C7847467}" type="presOf" srcId="{9380A953-7738-4D54-8E41-61C1456801F4}" destId="{4E292B33-9AC9-42A7-8AB6-52553E89514B}" srcOrd="0" destOrd="0" presId="urn:microsoft.com/office/officeart/2005/8/layout/chevron2"/>
    <dgm:cxn modelId="{7D2E8F2E-CF48-40D1-9EF0-9990C5788D53}" srcId="{A739100C-71DD-4596-BFED-AC56895C8265}" destId="{9E3EE50A-D1F8-42B6-8FA7-3A1753AA476C}" srcOrd="1" destOrd="0" parTransId="{85AA37F2-2440-4420-9854-9615383539CE}" sibTransId="{A177C2F0-91C9-422A-A99C-C524C7F9BE81}"/>
    <dgm:cxn modelId="{B4C0F730-2975-48C8-9A53-5AE6BDB7A5DB}" type="presOf" srcId="{E63C5BB0-0065-41AC-B571-FCBC7099DEE7}" destId="{93503821-466A-4FCA-B5C9-059DE6056C7A}" srcOrd="0" destOrd="0" presId="urn:microsoft.com/office/officeart/2005/8/layout/chevron2"/>
    <dgm:cxn modelId="{8ABCE349-3057-4E2F-B431-B79B3F94F8B0}" type="presOf" srcId="{3C5035D5-D4B2-4649-9157-E906282826CE}" destId="{DEA791BC-81C2-4B02-8834-C79EA2FAD830}" srcOrd="0" destOrd="1" presId="urn:microsoft.com/office/officeart/2005/8/layout/chevron2"/>
    <dgm:cxn modelId="{1CE4156D-BF36-44CB-BDDB-8FB500524F0E}" srcId="{F47EBD25-C12A-4AF2-91E0-B0C4B8893D4F}" destId="{3C5035D5-D4B2-4649-9157-E906282826CE}" srcOrd="1" destOrd="0" parTransId="{42514E83-8665-412E-ABBC-FB94DFC38A21}" sibTransId="{14BDA90B-0BB4-4DC9-A1AF-4164A68D926B}"/>
    <dgm:cxn modelId="{640AB071-901C-4EE6-A90A-F031EAABE5E4}" type="presOf" srcId="{8424963F-EA58-4F92-AA9A-F5DB40D8A058}" destId="{234FB9F9-4CD1-4550-9E99-B5F251FBB326}" srcOrd="0" destOrd="0" presId="urn:microsoft.com/office/officeart/2005/8/layout/chevron2"/>
    <dgm:cxn modelId="{F3045A57-C945-47B5-A6D2-DEDC39C1BE42}" srcId="{9380A953-7738-4D54-8E41-61C1456801F4}" destId="{0E9BF91D-7412-4E1D-A066-C586F354BBB0}" srcOrd="0" destOrd="0" parTransId="{5EC393BE-C346-4D75-9251-74D372F1457E}" sibTransId="{EE780454-EC54-4175-8E8F-1DBD3356C1B3}"/>
    <dgm:cxn modelId="{27DD8080-FA12-4118-9FAD-46C3685E2224}" type="presOf" srcId="{09D9EB42-6BEE-48D0-AC22-6E71B1C5166E}" destId="{D587E3C0-A68F-4AB6-A774-247E3DC03CD7}" srcOrd="0" destOrd="1" presId="urn:microsoft.com/office/officeart/2005/8/layout/chevron2"/>
    <dgm:cxn modelId="{D8C41B85-DEDF-4A28-85CB-72CFA31D0F5F}" type="presOf" srcId="{CB5D4E1D-925E-42C1-ADD9-CC9E3485C22D}" destId="{C31F1BCB-E328-48EF-8D10-888B4E12B246}" srcOrd="0" destOrd="2" presId="urn:microsoft.com/office/officeart/2005/8/layout/chevron2"/>
    <dgm:cxn modelId="{CEE7569E-EAB6-4C42-AFE0-648908DE7D3A}" srcId="{E63C5BB0-0065-41AC-B571-FCBC7099DEE7}" destId="{837CB85B-3EC0-47C8-A085-DFF5178187A7}" srcOrd="0" destOrd="0" parTransId="{5D291232-1C25-41C1-8A8F-1ADEE3128CA8}" sibTransId="{66B2F4CF-6456-4746-9F7D-AC124C468133}"/>
    <dgm:cxn modelId="{5E8C39A6-AA23-4DC3-84FB-3503ABA2F6DE}" srcId="{58B53D07-4D00-4130-9787-9CB70111811F}" destId="{E63C5BB0-0065-41AC-B571-FCBC7099DEE7}" srcOrd="2" destOrd="0" parTransId="{23E23334-F2C0-4166-94A9-D440C004F801}" sibTransId="{409EA2BE-EFEA-4EA6-9ACD-F63CE7A98752}"/>
    <dgm:cxn modelId="{20551CA9-14F0-4A40-AB0B-BC0C4B91B68C}" srcId="{58B53D07-4D00-4130-9787-9CB70111811F}" destId="{A739100C-71DD-4596-BFED-AC56895C8265}" srcOrd="0" destOrd="0" parTransId="{572C7A63-75E2-4401-95DA-38F0117EAF9A}" sibTransId="{54966481-C65F-43B9-88C6-B0F24D63960F}"/>
    <dgm:cxn modelId="{B45FAFAC-CBBF-4DF5-A355-1608FEEC28D8}" type="presOf" srcId="{F47EBD25-C12A-4AF2-91E0-B0C4B8893D4F}" destId="{ACD5EE2F-4D48-4C7B-B0D9-6A3D1FB424DB}" srcOrd="0" destOrd="0" presId="urn:microsoft.com/office/officeart/2005/8/layout/chevron2"/>
    <dgm:cxn modelId="{8016A9AE-7B86-45AC-8BF1-B731379279A1}" srcId="{9380A953-7738-4D54-8E41-61C1456801F4}" destId="{CB5D4E1D-925E-42C1-ADD9-CC9E3485C22D}" srcOrd="2" destOrd="0" parTransId="{1460AC58-9AAF-4ED9-8C24-AFF5058BFE00}" sibTransId="{965A18BE-2504-447C-BDDE-A08C2FF3D5AB}"/>
    <dgm:cxn modelId="{626D8FB0-C5AA-4867-8976-3714F09164A2}" type="presOf" srcId="{0E9BF91D-7412-4E1D-A066-C586F354BBB0}" destId="{C31F1BCB-E328-48EF-8D10-888B4E12B246}" srcOrd="0" destOrd="0" presId="urn:microsoft.com/office/officeart/2005/8/layout/chevron2"/>
    <dgm:cxn modelId="{B12D71B2-D389-40B2-AF18-7667886A61B6}" srcId="{58B53D07-4D00-4130-9787-9CB70111811F}" destId="{F47EBD25-C12A-4AF2-91E0-B0C4B8893D4F}" srcOrd="3" destOrd="0" parTransId="{D60D8E57-BDBD-4829-BC21-CF1A65D6786A}" sibTransId="{05E963EB-2A3F-4B06-BC21-8C7788D28FA3}"/>
    <dgm:cxn modelId="{A3DD0AB4-DAE5-48E2-96B6-811AFC91B919}" srcId="{58B53D07-4D00-4130-9787-9CB70111811F}" destId="{9380A953-7738-4D54-8E41-61C1456801F4}" srcOrd="1" destOrd="0" parTransId="{7E63115E-D035-4C5D-962E-D0153E63D981}" sibTransId="{9F023107-DD5C-4CB5-AD63-215108D5BBEE}"/>
    <dgm:cxn modelId="{A4D2EBC7-1151-4A90-A3DF-B9E74781CFCF}" type="presOf" srcId="{A4602AAE-5D57-4A67-B60D-6FAF682C0DF7}" destId="{C31F1BCB-E328-48EF-8D10-888B4E12B246}" srcOrd="0" destOrd="1" presId="urn:microsoft.com/office/officeart/2005/8/layout/chevron2"/>
    <dgm:cxn modelId="{B2A5DCCB-1C5F-4291-B72D-31017FF0038F}" srcId="{A739100C-71DD-4596-BFED-AC56895C8265}" destId="{8424963F-EA58-4F92-AA9A-F5DB40D8A058}" srcOrd="0" destOrd="0" parTransId="{93A95AEF-98AD-49F1-9803-FEFB8041CE26}" sibTransId="{C418A226-7527-42A9-AD75-300FB8BAB86A}"/>
    <dgm:cxn modelId="{4B4A97CF-CBAD-4099-9ECB-025CBB687D91}" type="presOf" srcId="{58B53D07-4D00-4130-9787-9CB70111811F}" destId="{05A6E19D-2E96-4AFD-996C-D74CB36999B8}" srcOrd="0" destOrd="0" presId="urn:microsoft.com/office/officeart/2005/8/layout/chevron2"/>
    <dgm:cxn modelId="{1C7A3EDF-5668-47C8-85DF-0379564A46E9}" srcId="{F47EBD25-C12A-4AF2-91E0-B0C4B8893D4F}" destId="{89A8C37B-FF96-48AB-8790-19B65E186DAD}" srcOrd="0" destOrd="0" parTransId="{5833F669-E806-4DBA-92EF-E62177220383}" sibTransId="{79A4D67A-9CA0-4C25-8628-54A2063B7B61}"/>
    <dgm:cxn modelId="{42CEABE1-F232-4B5B-9E0C-57F742966B83}" srcId="{A739100C-71DD-4596-BFED-AC56895C8265}" destId="{5E12C786-040A-49B2-9AA0-532C1AD79C37}" srcOrd="2" destOrd="0" parTransId="{FD23AEAA-3E64-465F-BF44-D13E58D20A4F}" sibTransId="{C345A9AB-CA9B-4AA2-8F9E-20091958D663}"/>
    <dgm:cxn modelId="{24F496EF-9730-431A-9726-47F17D3D9F28}" type="presOf" srcId="{89A8C37B-FF96-48AB-8790-19B65E186DAD}" destId="{DEA791BC-81C2-4B02-8834-C79EA2FAD830}" srcOrd="0" destOrd="0" presId="urn:microsoft.com/office/officeart/2005/8/layout/chevron2"/>
    <dgm:cxn modelId="{E4FE3FF4-2BB0-49EE-9DFB-6221C15FE8D7}" type="presOf" srcId="{65C0FE27-072B-4926-B4B9-A4174D6B1A30}" destId="{D587E3C0-A68F-4AB6-A774-247E3DC03CD7}" srcOrd="0" destOrd="2" presId="urn:microsoft.com/office/officeart/2005/8/layout/chevron2"/>
    <dgm:cxn modelId="{4915ECFA-E238-402C-838A-A58EA34E15D3}" type="presOf" srcId="{5E12C786-040A-49B2-9AA0-532C1AD79C37}" destId="{234FB9F9-4CD1-4550-9E99-B5F251FBB326}" srcOrd="0" destOrd="2" presId="urn:microsoft.com/office/officeart/2005/8/layout/chevron2"/>
    <dgm:cxn modelId="{B9BB45FB-222E-4508-95FC-DE4662756BF9}" type="presOf" srcId="{9E3EE50A-D1F8-42B6-8FA7-3A1753AA476C}" destId="{234FB9F9-4CD1-4550-9E99-B5F251FBB326}" srcOrd="0" destOrd="1" presId="urn:microsoft.com/office/officeart/2005/8/layout/chevron2"/>
    <dgm:cxn modelId="{89B99CE5-D75D-40CA-AE0F-022734445299}" type="presParOf" srcId="{05A6E19D-2E96-4AFD-996C-D74CB36999B8}" destId="{FE681F6A-89C0-4320-A590-2C6F44479C16}" srcOrd="0" destOrd="0" presId="urn:microsoft.com/office/officeart/2005/8/layout/chevron2"/>
    <dgm:cxn modelId="{13C7F046-A75F-4EAE-AC1B-05EF78A877FE}" type="presParOf" srcId="{FE681F6A-89C0-4320-A590-2C6F44479C16}" destId="{985D1EF3-2397-4C52-B480-45D5B3F8E42A}" srcOrd="0" destOrd="0" presId="urn:microsoft.com/office/officeart/2005/8/layout/chevron2"/>
    <dgm:cxn modelId="{EFC0EF07-B71F-453A-839F-456FABA998DE}" type="presParOf" srcId="{FE681F6A-89C0-4320-A590-2C6F44479C16}" destId="{234FB9F9-4CD1-4550-9E99-B5F251FBB326}" srcOrd="1" destOrd="0" presId="urn:microsoft.com/office/officeart/2005/8/layout/chevron2"/>
    <dgm:cxn modelId="{0CE2795E-532A-49B9-B9BE-E0B7CF96A4B1}" type="presParOf" srcId="{05A6E19D-2E96-4AFD-996C-D74CB36999B8}" destId="{01D2CEAC-3960-4780-9646-E38469918B1C}" srcOrd="1" destOrd="0" presId="urn:microsoft.com/office/officeart/2005/8/layout/chevron2"/>
    <dgm:cxn modelId="{28ECCFBF-3D6F-450E-A944-AD0A23C6A92E}" type="presParOf" srcId="{05A6E19D-2E96-4AFD-996C-D74CB36999B8}" destId="{C6EC7AB6-BE0B-4840-AC30-747FC93C85FA}" srcOrd="2" destOrd="0" presId="urn:microsoft.com/office/officeart/2005/8/layout/chevron2"/>
    <dgm:cxn modelId="{359217DE-BBC4-4FED-A8F1-D017B42E5658}" type="presParOf" srcId="{C6EC7AB6-BE0B-4840-AC30-747FC93C85FA}" destId="{4E292B33-9AC9-42A7-8AB6-52553E89514B}" srcOrd="0" destOrd="0" presId="urn:microsoft.com/office/officeart/2005/8/layout/chevron2"/>
    <dgm:cxn modelId="{E2E85389-0E42-41BD-ADD9-0B43B2C4FAE0}" type="presParOf" srcId="{C6EC7AB6-BE0B-4840-AC30-747FC93C85FA}" destId="{C31F1BCB-E328-48EF-8D10-888B4E12B246}" srcOrd="1" destOrd="0" presId="urn:microsoft.com/office/officeart/2005/8/layout/chevron2"/>
    <dgm:cxn modelId="{A0C8FAD6-2761-4531-932A-C299E8E230B1}" type="presParOf" srcId="{05A6E19D-2E96-4AFD-996C-D74CB36999B8}" destId="{16DB5685-1D49-4884-9965-8B0AE5C674D6}" srcOrd="3" destOrd="0" presId="urn:microsoft.com/office/officeart/2005/8/layout/chevron2"/>
    <dgm:cxn modelId="{9068D054-F50E-4F07-9E3F-61D619D01169}" type="presParOf" srcId="{05A6E19D-2E96-4AFD-996C-D74CB36999B8}" destId="{8FF6634B-72B0-461C-B2EB-2D69E6E8FAF4}" srcOrd="4" destOrd="0" presId="urn:microsoft.com/office/officeart/2005/8/layout/chevron2"/>
    <dgm:cxn modelId="{B5CF5384-45A2-418B-8801-42DA5A9AE924}" type="presParOf" srcId="{8FF6634B-72B0-461C-B2EB-2D69E6E8FAF4}" destId="{93503821-466A-4FCA-B5C9-059DE6056C7A}" srcOrd="0" destOrd="0" presId="urn:microsoft.com/office/officeart/2005/8/layout/chevron2"/>
    <dgm:cxn modelId="{5AC572F4-F16D-425D-AE24-9F56786AB379}" type="presParOf" srcId="{8FF6634B-72B0-461C-B2EB-2D69E6E8FAF4}" destId="{D587E3C0-A68F-4AB6-A774-247E3DC03CD7}" srcOrd="1" destOrd="0" presId="urn:microsoft.com/office/officeart/2005/8/layout/chevron2"/>
    <dgm:cxn modelId="{E9082A3A-6E98-4C81-B2E9-84D758DC51A4}" type="presParOf" srcId="{05A6E19D-2E96-4AFD-996C-D74CB36999B8}" destId="{CEB7646D-19C3-44C2-BABA-999FEEAA8946}" srcOrd="5" destOrd="0" presId="urn:microsoft.com/office/officeart/2005/8/layout/chevron2"/>
    <dgm:cxn modelId="{740F9F92-236D-463E-BB7C-365C0BF3BFE1}" type="presParOf" srcId="{05A6E19D-2E96-4AFD-996C-D74CB36999B8}" destId="{64BE5091-8138-495D-838F-6617A488FBA6}" srcOrd="6" destOrd="0" presId="urn:microsoft.com/office/officeart/2005/8/layout/chevron2"/>
    <dgm:cxn modelId="{692126DF-A2BA-466C-A37E-55EAB5C39A0B}" type="presParOf" srcId="{64BE5091-8138-495D-838F-6617A488FBA6}" destId="{ACD5EE2F-4D48-4C7B-B0D9-6A3D1FB424DB}" srcOrd="0" destOrd="0" presId="urn:microsoft.com/office/officeart/2005/8/layout/chevron2"/>
    <dgm:cxn modelId="{912D8FAC-6E19-47F9-8574-CAFB705B0BB0}" type="presParOf" srcId="{64BE5091-8138-495D-838F-6617A488FBA6}" destId="{DEA791BC-81C2-4B02-8834-C79EA2FAD83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D1EF3-2397-4C52-B480-45D5B3F8E42A}">
      <dsp:nvSpPr>
        <dsp:cNvPr id="0" name=""/>
        <dsp:cNvSpPr/>
      </dsp:nvSpPr>
      <dsp:spPr>
        <a:xfrm rot="5400000">
          <a:off x="-194137" y="200094"/>
          <a:ext cx="1294251" cy="905976"/>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Client</a:t>
          </a:r>
        </a:p>
      </dsp:txBody>
      <dsp:txXfrm rot="-5400000">
        <a:off x="1" y="458944"/>
        <a:ext cx="905976" cy="388275"/>
      </dsp:txXfrm>
    </dsp:sp>
    <dsp:sp modelId="{234FB9F9-4CD1-4550-9E99-B5F251FBB326}">
      <dsp:nvSpPr>
        <dsp:cNvPr id="0" name=""/>
        <dsp:cNvSpPr/>
      </dsp:nvSpPr>
      <dsp:spPr>
        <a:xfrm rot="5400000">
          <a:off x="4755888" y="-3843955"/>
          <a:ext cx="841263" cy="8541087"/>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t>Entreprise </a:t>
          </a:r>
        </a:p>
        <a:p>
          <a:pPr marL="171450" lvl="1" indent="-171450" algn="l" defTabSz="711200">
            <a:lnSpc>
              <a:spcPct val="90000"/>
            </a:lnSpc>
            <a:spcBef>
              <a:spcPct val="0"/>
            </a:spcBef>
            <a:spcAft>
              <a:spcPct val="15000"/>
            </a:spcAft>
            <a:buChar char="•"/>
          </a:pPr>
          <a:r>
            <a:rPr lang="fr-FR" sz="1600" kern="1200" dirty="0"/>
            <a:t>Etablissement de santé : hôpitaux, clinique, </a:t>
          </a:r>
          <a:r>
            <a:rPr lang="fr-FR" sz="1600" kern="1200" dirty="0" err="1"/>
            <a:t>Ehpad</a:t>
          </a:r>
          <a:endParaRPr lang="fr-FR" sz="1600" kern="1200" dirty="0"/>
        </a:p>
        <a:p>
          <a:pPr marL="171450" lvl="1" indent="-171450" algn="l" defTabSz="711200">
            <a:lnSpc>
              <a:spcPct val="90000"/>
            </a:lnSpc>
            <a:spcBef>
              <a:spcPct val="0"/>
            </a:spcBef>
            <a:spcAft>
              <a:spcPct val="15000"/>
            </a:spcAft>
            <a:buChar char="•"/>
          </a:pPr>
          <a:r>
            <a:rPr lang="fr-FR" sz="1600" kern="1200" dirty="0"/>
            <a:t>Association de l’Economie Sociale et Solidaire (ESS)</a:t>
          </a:r>
          <a:endParaRPr lang="fr-FR" sz="1200" kern="1200" dirty="0"/>
        </a:p>
      </dsp:txBody>
      <dsp:txXfrm rot="-5400000">
        <a:off x="905977" y="47023"/>
        <a:ext cx="8500020" cy="759129"/>
      </dsp:txXfrm>
    </dsp:sp>
    <dsp:sp modelId="{4E292B33-9AC9-42A7-8AB6-52553E89514B}">
      <dsp:nvSpPr>
        <dsp:cNvPr id="0" name=""/>
        <dsp:cNvSpPr/>
      </dsp:nvSpPr>
      <dsp:spPr>
        <a:xfrm rot="5400000">
          <a:off x="-194137" y="1352195"/>
          <a:ext cx="1294251" cy="905976"/>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Thème</a:t>
          </a:r>
        </a:p>
      </dsp:txBody>
      <dsp:txXfrm rot="-5400000">
        <a:off x="1" y="1611045"/>
        <a:ext cx="905976" cy="388275"/>
      </dsp:txXfrm>
    </dsp:sp>
    <dsp:sp modelId="{C31F1BCB-E328-48EF-8D10-888B4E12B246}">
      <dsp:nvSpPr>
        <dsp:cNvPr id="0" name=""/>
        <dsp:cNvSpPr/>
      </dsp:nvSpPr>
      <dsp:spPr>
        <a:xfrm rot="5400000">
          <a:off x="4755888" y="-2691854"/>
          <a:ext cx="841263" cy="8541087"/>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t>Le développement des pratiques managériales</a:t>
          </a:r>
        </a:p>
        <a:p>
          <a:pPr marL="171450" lvl="1" indent="-171450" algn="l" defTabSz="711200">
            <a:lnSpc>
              <a:spcPct val="90000"/>
            </a:lnSpc>
            <a:spcBef>
              <a:spcPct val="0"/>
            </a:spcBef>
            <a:spcAft>
              <a:spcPct val="15000"/>
            </a:spcAft>
            <a:buChar char="•"/>
          </a:pPr>
          <a:r>
            <a:rPr lang="fr-FR" sz="1600" kern="1200" dirty="0"/>
            <a:t>La politique Ressources Humaines (RH): entretiens annuels, mécénat, handicap, RSE</a:t>
          </a:r>
        </a:p>
        <a:p>
          <a:pPr marL="171450" lvl="1" indent="-171450" algn="l" defTabSz="711200">
            <a:lnSpc>
              <a:spcPct val="90000"/>
            </a:lnSpc>
            <a:spcBef>
              <a:spcPct val="0"/>
            </a:spcBef>
            <a:spcAft>
              <a:spcPct val="15000"/>
            </a:spcAft>
            <a:buChar char="•"/>
          </a:pPr>
          <a:r>
            <a:rPr lang="fr-FR" sz="1600" kern="1200" dirty="0"/>
            <a:t>La communication interpersonnelle</a:t>
          </a:r>
        </a:p>
      </dsp:txBody>
      <dsp:txXfrm rot="-5400000">
        <a:off x="905977" y="1199124"/>
        <a:ext cx="8500020" cy="759129"/>
      </dsp:txXfrm>
    </dsp:sp>
    <dsp:sp modelId="{93503821-466A-4FCA-B5C9-059DE6056C7A}">
      <dsp:nvSpPr>
        <dsp:cNvPr id="0" name=""/>
        <dsp:cNvSpPr/>
      </dsp:nvSpPr>
      <dsp:spPr>
        <a:xfrm rot="5400000">
          <a:off x="-194137" y="2619069"/>
          <a:ext cx="1294251" cy="905976"/>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Modalité</a:t>
          </a:r>
        </a:p>
      </dsp:txBody>
      <dsp:txXfrm rot="-5400000">
        <a:off x="1" y="2877919"/>
        <a:ext cx="905976" cy="388275"/>
      </dsp:txXfrm>
    </dsp:sp>
    <dsp:sp modelId="{D587E3C0-A68F-4AB6-A774-247E3DC03CD7}">
      <dsp:nvSpPr>
        <dsp:cNvPr id="0" name=""/>
        <dsp:cNvSpPr/>
      </dsp:nvSpPr>
      <dsp:spPr>
        <a:xfrm rot="5400000">
          <a:off x="4641114" y="-1424980"/>
          <a:ext cx="1070811" cy="8541087"/>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b="1" kern="1200" dirty="0"/>
            <a:t>Coaching</a:t>
          </a:r>
          <a:r>
            <a:rPr lang="fr-FR" sz="1600" kern="1200" dirty="0"/>
            <a:t> / </a:t>
          </a:r>
          <a:r>
            <a:rPr lang="fr-FR" sz="1600" kern="1200" dirty="0" err="1"/>
            <a:t>teambuilg</a:t>
          </a:r>
          <a:r>
            <a:rPr lang="fr-FR" sz="1600" kern="1200" dirty="0"/>
            <a:t> : de dirigeant, manager, chef de service</a:t>
          </a:r>
        </a:p>
        <a:p>
          <a:pPr marL="171450" lvl="1" indent="-171450" algn="l" defTabSz="711200">
            <a:lnSpc>
              <a:spcPct val="90000"/>
            </a:lnSpc>
            <a:spcBef>
              <a:spcPct val="0"/>
            </a:spcBef>
            <a:spcAft>
              <a:spcPct val="15000"/>
            </a:spcAft>
            <a:buChar char="•"/>
          </a:pPr>
          <a:r>
            <a:rPr lang="fr-FR" sz="1600" b="1" kern="1200" dirty="0"/>
            <a:t>Formation</a:t>
          </a:r>
          <a:r>
            <a:rPr lang="fr-FR" sz="1600" kern="1200" dirty="0"/>
            <a:t> : management, prise de parole, conduite de réunion, développement personnel</a:t>
          </a:r>
        </a:p>
        <a:p>
          <a:pPr marL="171450" lvl="1" indent="-171450" algn="l" defTabSz="711200">
            <a:lnSpc>
              <a:spcPct val="90000"/>
            </a:lnSpc>
            <a:spcBef>
              <a:spcPct val="0"/>
            </a:spcBef>
            <a:spcAft>
              <a:spcPct val="15000"/>
            </a:spcAft>
            <a:buChar char="•"/>
          </a:pPr>
          <a:r>
            <a:rPr lang="fr-FR" sz="1600" b="1" kern="1200" dirty="0"/>
            <a:t>Conseil</a:t>
          </a:r>
          <a:r>
            <a:rPr lang="fr-FR" sz="1600" kern="1200" dirty="0"/>
            <a:t> : handicap, création d’organisme de formation, conduite du changement  </a:t>
          </a:r>
        </a:p>
      </dsp:txBody>
      <dsp:txXfrm rot="-5400000">
        <a:off x="905977" y="2362430"/>
        <a:ext cx="8488814" cy="966265"/>
      </dsp:txXfrm>
    </dsp:sp>
    <dsp:sp modelId="{ACD5EE2F-4D48-4C7B-B0D9-6A3D1FB424DB}">
      <dsp:nvSpPr>
        <dsp:cNvPr id="0" name=""/>
        <dsp:cNvSpPr/>
      </dsp:nvSpPr>
      <dsp:spPr>
        <a:xfrm rot="5400000">
          <a:off x="-194137" y="3771170"/>
          <a:ext cx="1294251" cy="905976"/>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Contact</a:t>
          </a:r>
        </a:p>
      </dsp:txBody>
      <dsp:txXfrm rot="-5400000">
        <a:off x="1" y="4030020"/>
        <a:ext cx="905976" cy="388275"/>
      </dsp:txXfrm>
    </dsp:sp>
    <dsp:sp modelId="{DEA791BC-81C2-4B02-8834-C79EA2FAD830}">
      <dsp:nvSpPr>
        <dsp:cNvPr id="0" name=""/>
        <dsp:cNvSpPr/>
      </dsp:nvSpPr>
      <dsp:spPr>
        <a:xfrm rot="5400000">
          <a:off x="4755888" y="-272879"/>
          <a:ext cx="841263" cy="8541087"/>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b="1" kern="1200" dirty="0" err="1"/>
            <a:t>Elea</a:t>
          </a:r>
          <a:r>
            <a:rPr lang="fr-FR" sz="1600" b="1" kern="1200" dirty="0"/>
            <a:t> Canipelle </a:t>
          </a:r>
          <a:r>
            <a:rPr lang="fr-FR" sz="1600" kern="1200" dirty="0"/>
            <a:t>– </a:t>
          </a:r>
          <a:r>
            <a:rPr lang="fr-FR" sz="1600" kern="1200" dirty="0">
              <a:hlinkClick xmlns:r="http://schemas.openxmlformats.org/officeDocument/2006/relationships" r:id="rId1"/>
            </a:rPr>
            <a:t>elea.canipelle@facteurhumain-cf.com</a:t>
          </a:r>
          <a:r>
            <a:rPr lang="fr-FR" sz="1600" kern="1200" dirty="0"/>
            <a:t>   - 0672357492</a:t>
          </a:r>
        </a:p>
        <a:p>
          <a:pPr marL="171450" lvl="1" indent="-171450" algn="l" defTabSz="711200">
            <a:lnSpc>
              <a:spcPct val="90000"/>
            </a:lnSpc>
            <a:spcBef>
              <a:spcPct val="0"/>
            </a:spcBef>
            <a:spcAft>
              <a:spcPct val="15000"/>
            </a:spcAft>
            <a:buChar char="•"/>
          </a:pPr>
          <a:r>
            <a:rPr lang="fr-FR" sz="1600" kern="1200" dirty="0">
              <a:hlinkClick xmlns:r="http://schemas.openxmlformats.org/officeDocument/2006/relationships" r:id="rId2"/>
            </a:rPr>
            <a:t>https://www.facteurhumain-cf.com/</a:t>
          </a:r>
          <a:r>
            <a:rPr lang="fr-FR" sz="1600" kern="1200" dirty="0"/>
            <a:t> </a:t>
          </a:r>
        </a:p>
      </dsp:txBody>
      <dsp:txXfrm rot="-5400000">
        <a:off x="905977" y="3618099"/>
        <a:ext cx="8500020" cy="75912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613E562-DA0C-4981-BDA0-31FC0EC2F0F0}" type="datetimeFigureOut">
              <a:rPr lang="fr-FR" smtClean="0"/>
              <a:t>27/03/2023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82F2B36-F1C4-40C8-82E0-691927582B84}" type="slidenum">
              <a:rPr lang="fr-FR" smtClean="0"/>
              <a:t>‹N°›</a:t>
            </a:fld>
            <a:endParaRPr lang="fr-FR"/>
          </a:p>
        </p:txBody>
      </p:sp>
    </p:spTree>
    <p:extLst>
      <p:ext uri="{BB962C8B-B14F-4D97-AF65-F5344CB8AC3E}">
        <p14:creationId xmlns:p14="http://schemas.microsoft.com/office/powerpoint/2010/main" val="2012855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Lorraine</a:t>
            </a:r>
          </a:p>
          <a:p>
            <a:r>
              <a:rPr lang="fr-FR" dirty="0" err="1"/>
              <a:t>Instiut</a:t>
            </a:r>
            <a:r>
              <a:rPr lang="fr-FR" dirty="0"/>
              <a:t> du cancer</a:t>
            </a:r>
          </a:p>
        </p:txBody>
      </p:sp>
      <p:sp>
        <p:nvSpPr>
          <p:cNvPr id="4" name="Espace réservé du numéro de diapositive 3"/>
          <p:cNvSpPr>
            <a:spLocks noGrp="1"/>
          </p:cNvSpPr>
          <p:nvPr>
            <p:ph type="sldNum" sz="quarter" idx="5"/>
          </p:nvPr>
        </p:nvSpPr>
        <p:spPr/>
        <p:txBody>
          <a:bodyPr/>
          <a:lstStyle/>
          <a:p>
            <a:fld id="{582F2B36-F1C4-40C8-82E0-691927582B84}" type="slidenum">
              <a:rPr lang="fr-FR" smtClean="0"/>
              <a:t>12</a:t>
            </a:fld>
            <a:endParaRPr lang="fr-FR"/>
          </a:p>
        </p:txBody>
      </p:sp>
    </p:spTree>
    <p:extLst>
      <p:ext uri="{BB962C8B-B14F-4D97-AF65-F5344CB8AC3E}">
        <p14:creationId xmlns:p14="http://schemas.microsoft.com/office/powerpoint/2010/main" val="39533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DAD6DA-1464-4B8D-B45F-18354374F456}" type="slidenum">
              <a:rPr lang="fr-FR" smtClean="0"/>
              <a:t>33</a:t>
            </a:fld>
            <a:endParaRPr lang="fr-FR"/>
          </a:p>
        </p:txBody>
      </p:sp>
    </p:spTree>
    <p:extLst>
      <p:ext uri="{BB962C8B-B14F-4D97-AF65-F5344CB8AC3E}">
        <p14:creationId xmlns:p14="http://schemas.microsoft.com/office/powerpoint/2010/main" val="3139667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a:xfrm>
            <a:off x="3850443" y="9430091"/>
            <a:ext cx="2945659" cy="498134"/>
          </a:xfrm>
          <a:prstGeom prst="rect">
            <a:avLst/>
          </a:prstGeom>
        </p:spPr>
        <p:txBody>
          <a:bodyPr/>
          <a:lstStyle/>
          <a:p>
            <a:fld id="{582F2B36-F1C4-40C8-82E0-691927582B84}" type="slidenum">
              <a:rPr lang="fr-FR" smtClean="0"/>
              <a:t>34</a:t>
            </a:fld>
            <a:endParaRPr lang="fr-FR"/>
          </a:p>
        </p:txBody>
      </p:sp>
    </p:spTree>
    <p:extLst>
      <p:ext uri="{BB962C8B-B14F-4D97-AF65-F5344CB8AC3E}">
        <p14:creationId xmlns:p14="http://schemas.microsoft.com/office/powerpoint/2010/main" val="3185302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8" name="Espace réservé du pied de page 4">
            <a:extLst>
              <a:ext uri="{FF2B5EF4-FFF2-40B4-BE49-F238E27FC236}">
                <a16:creationId xmlns:a16="http://schemas.microsoft.com/office/drawing/2014/main" id="{6271DE57-9C10-4DD0-B9C6-3033B6081B48}"/>
              </a:ext>
            </a:extLst>
          </p:cNvPr>
          <p:cNvSpPr txBox="1">
            <a:spLocks/>
          </p:cNvSpPr>
          <p:nvPr userDrawn="1"/>
        </p:nvSpPr>
        <p:spPr>
          <a:xfrm>
            <a:off x="2558586" y="6582417"/>
            <a:ext cx="5770961" cy="27558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000" dirty="0">
                <a:solidFill>
                  <a:schemeClr val="bg1">
                    <a:lumMod val="50000"/>
                  </a:schemeClr>
                </a:solidFill>
              </a:rPr>
              <a:t>Facteur Humain Conseil et Formation – Par elea.canipelle@facteurhumain-cf.com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rofile 1">
    <p:spTree>
      <p:nvGrpSpPr>
        <p:cNvPr id="1" name=""/>
        <p:cNvGrpSpPr/>
        <p:nvPr/>
      </p:nvGrpSpPr>
      <p:grpSpPr>
        <a:xfrm>
          <a:off x="0" y="0"/>
          <a:ext cx="0" cy="0"/>
          <a:chOff x="0" y="0"/>
          <a:chExt cx="0" cy="0"/>
        </a:xfrm>
      </p:grpSpPr>
      <p:sp>
        <p:nvSpPr>
          <p:cNvPr id="5" name="正方形/長方形 4"/>
          <p:cNvSpPr/>
          <p:nvPr userDrawn="1"/>
        </p:nvSpPr>
        <p:spPr>
          <a:xfrm>
            <a:off x="1" y="2"/>
            <a:ext cx="12191763" cy="236135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p>
        </p:txBody>
      </p:sp>
      <p:sp>
        <p:nvSpPr>
          <p:cNvPr id="7" name="図プレースホルダー 6"/>
          <p:cNvSpPr>
            <a:spLocks noGrp="1"/>
          </p:cNvSpPr>
          <p:nvPr>
            <p:ph type="pic" sz="quarter" idx="12" hasCustomPrompt="1"/>
          </p:nvPr>
        </p:nvSpPr>
        <p:spPr>
          <a:xfrm>
            <a:off x="1797355" y="1178262"/>
            <a:ext cx="2365828" cy="2366193"/>
          </a:xfrm>
          <a:solidFill>
            <a:schemeClr val="bg1"/>
          </a:solidFill>
          <a:ln w="57150">
            <a:solidFill>
              <a:schemeClr val="bg1"/>
            </a:solidFill>
          </a:ln>
          <a:effectLst>
            <a:outerShdw sx="102000" sy="102000" algn="ctr" rotWithShape="0">
              <a:prstClr val="black">
                <a:alpha val="15000"/>
              </a:prstClr>
            </a:outerShdw>
          </a:effectLst>
        </p:spPr>
        <p:txBody>
          <a:bodyPr>
            <a:normAutofit/>
          </a:bodyPr>
          <a:lstStyle>
            <a:lvl1pPr>
              <a:defRPr sz="1000" baseline="0"/>
            </a:lvl1pPr>
          </a:lstStyle>
          <a:p>
            <a:r>
              <a:rPr kumimoji="1" lang="en-US" altLang="ja-JP" dirty="0"/>
              <a:t>Insert an image</a:t>
            </a:r>
            <a:endParaRPr kumimoji="1" lang="ja-JP" altLang="en-US" dirty="0"/>
          </a:p>
        </p:txBody>
      </p:sp>
      <p:sp>
        <p:nvSpPr>
          <p:cNvPr id="8" name="テキスト プレースホルダー 12"/>
          <p:cNvSpPr>
            <a:spLocks noGrp="1"/>
          </p:cNvSpPr>
          <p:nvPr>
            <p:ph type="body" sz="quarter" idx="13" hasCustomPrompt="1"/>
          </p:nvPr>
        </p:nvSpPr>
        <p:spPr>
          <a:xfrm>
            <a:off x="4327403" y="1441977"/>
            <a:ext cx="6141253" cy="812925"/>
          </a:xfrm>
        </p:spPr>
        <p:txBody>
          <a:bodyPr anchor="b">
            <a:noAutofit/>
          </a:bodyPr>
          <a:lstStyle>
            <a:lvl1pPr algn="l">
              <a:lnSpc>
                <a:spcPct val="100000"/>
              </a:lnSpc>
              <a:spcBef>
                <a:spcPts val="0"/>
              </a:spcBef>
              <a:defRPr sz="27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9" name="テキスト プレースホルダー 12"/>
          <p:cNvSpPr>
            <a:spLocks noGrp="1"/>
          </p:cNvSpPr>
          <p:nvPr>
            <p:ph type="body" sz="quarter" idx="14" hasCustomPrompt="1"/>
          </p:nvPr>
        </p:nvSpPr>
        <p:spPr>
          <a:xfrm>
            <a:off x="4337077" y="2406420"/>
            <a:ext cx="6141253" cy="893673"/>
          </a:xfrm>
        </p:spPr>
        <p:txBody>
          <a:bodyPr anchor="t">
            <a:noAutofit/>
          </a:bodyPr>
          <a:lstStyle>
            <a:lvl1pPr algn="l">
              <a:lnSpc>
                <a:spcPct val="130000"/>
              </a:lnSpc>
              <a:spcBef>
                <a:spcPts val="0"/>
              </a:spcBef>
              <a:defRPr sz="14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5" hasCustomPrompt="1"/>
          </p:nvPr>
        </p:nvSpPr>
        <p:spPr>
          <a:xfrm>
            <a:off x="1797354" y="3696877"/>
            <a:ext cx="8680977" cy="1011467"/>
          </a:xfrm>
        </p:spPr>
        <p:txBody>
          <a:bodyPr>
            <a:normAutofit/>
          </a:bodyPr>
          <a:lstStyle>
            <a:lvl1pPr>
              <a:spcBef>
                <a:spcPts val="0"/>
              </a:spcBef>
              <a:defRPr sz="1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4834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250"/>
                                  </p:stCondLst>
                                  <p:iterate type="wd">
                                    <p:tmPct val="10000"/>
                                  </p:iterate>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6" dur="75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650"/>
                            </p:stCondLst>
                            <p:childTnLst>
                              <p:par>
                                <p:cTn id="18" presetID="22" presetClass="entr" presetSubtype="4" fill="hold" grpId="0" nodeType="afterEffect">
                                  <p:stCondLst>
                                    <p:cond delay="0"/>
                                  </p:stCondLst>
                                  <p:iterate type="lt">
                                    <p:tmPct val="3000"/>
                                  </p:iterate>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2315"/>
                            </p:stCondLst>
                            <p:childTnLst>
                              <p:par>
                                <p:cTn id="22" presetID="22" presetClass="entr" presetSubtype="8" fill="hold" grpId="0"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P spid="10" grpId="0">
        <p:tmplLst>
          <p:tmpl>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68945" y="173568"/>
            <a:ext cx="8250358" cy="807323"/>
          </a:xfrm>
        </p:spPr>
        <p:txBody>
          <a:bodyPr>
            <a:normAutofit/>
          </a:bodyPr>
          <a:lstStyle>
            <a:lvl1pPr>
              <a:defRPr sz="2400"/>
            </a:lvl1pPr>
          </a:lstStyle>
          <a:p>
            <a:r>
              <a:rPr lang="fr-FR" dirty="0"/>
              <a:t>Modifiez le style du titre</a:t>
            </a:r>
            <a:br>
              <a:rPr lang="fr-FR" dirty="0"/>
            </a:br>
            <a:r>
              <a:rPr lang="fr-FR" i="1" dirty="0"/>
              <a:t>test</a:t>
            </a:r>
            <a:endParaRPr lang="en-US" dirty="0"/>
          </a:p>
        </p:txBody>
      </p:sp>
      <p:sp>
        <p:nvSpPr>
          <p:cNvPr id="3" name="Content Placeholder 2"/>
          <p:cNvSpPr>
            <a:spLocks noGrp="1"/>
          </p:cNvSpPr>
          <p:nvPr>
            <p:ph idx="1"/>
          </p:nvPr>
        </p:nvSpPr>
        <p:spPr>
          <a:xfrm>
            <a:off x="677333" y="1229033"/>
            <a:ext cx="9410563" cy="4812330"/>
          </a:xfrm>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pic>
        <p:nvPicPr>
          <p:cNvPr id="7" name="Image 6">
            <a:extLst>
              <a:ext uri="{FF2B5EF4-FFF2-40B4-BE49-F238E27FC236}">
                <a16:creationId xmlns:a16="http://schemas.microsoft.com/office/drawing/2014/main" id="{EC69E876-5126-4402-9FAE-8AB6D8AE5A4A}"/>
              </a:ext>
            </a:extLst>
          </p:cNvPr>
          <p:cNvPicPr>
            <a:picLocks noChangeAspect="1"/>
          </p:cNvPicPr>
          <p:nvPr userDrawn="1"/>
        </p:nvPicPr>
        <p:blipFill>
          <a:blip r:embed="rId2"/>
          <a:stretch>
            <a:fillRect/>
          </a:stretch>
        </p:blipFill>
        <p:spPr>
          <a:xfrm>
            <a:off x="11189793" y="0"/>
            <a:ext cx="1020624" cy="101310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3/27/2023</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8" name="Footer Placeholder 7"/>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972301" y="137652"/>
            <a:ext cx="8596668" cy="924232"/>
          </a:xfrm>
        </p:spPr>
        <p:txBody>
          <a:bodyPr vert="horz" lIns="91440" tIns="45720" rIns="91440" bIns="45720" rtlCol="0" anchor="t">
            <a:normAutofit/>
          </a:bodyPr>
          <a:lstStyle>
            <a:lvl1pPr>
              <a:defRPr lang="en-US" sz="2800" dirty="0"/>
            </a:lvl1pPr>
          </a:lstStyle>
          <a:p>
            <a:pPr lvl="0"/>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3/27/2023</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224739" y="139726"/>
            <a:ext cx="8596668" cy="886728"/>
          </a:xfrm>
          <a:prstGeom prst="rect">
            <a:avLst/>
          </a:prstGeom>
        </p:spPr>
        <p:txBody>
          <a:bodyPr vert="horz" lIns="91440" tIns="45720" rIns="91440" bIns="45720" rtlCol="0" anchor="t">
            <a:normAutofit/>
          </a:bodyPr>
          <a:lstStyle/>
          <a:p>
            <a:r>
              <a:rPr lang="fr-FR" dirty="0"/>
              <a:t>Modifiez le style du titre</a:t>
            </a:r>
            <a:br>
              <a:rPr lang="fr-FR" dirty="0"/>
            </a:br>
            <a:r>
              <a:rPr lang="fr-FR" dirty="0" err="1"/>
              <a:t>i</a:t>
            </a:r>
            <a:r>
              <a:rPr lang="fr-FR" i="1" dirty="0" err="1"/>
              <a:t>iiiii</a:t>
            </a:r>
            <a:br>
              <a:rPr lang="fr-FR" dirty="0"/>
            </a:br>
            <a:endParaRPr lang="en-US" dirty="0"/>
          </a:p>
        </p:txBody>
      </p:sp>
      <p:sp>
        <p:nvSpPr>
          <p:cNvPr id="3" name="Text Placeholder 2"/>
          <p:cNvSpPr>
            <a:spLocks noGrp="1"/>
          </p:cNvSpPr>
          <p:nvPr>
            <p:ph type="body" idx="1"/>
          </p:nvPr>
        </p:nvSpPr>
        <p:spPr>
          <a:xfrm>
            <a:off x="1003600" y="1343160"/>
            <a:ext cx="8808994" cy="4900324"/>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9062494" y="6537646"/>
            <a:ext cx="911939" cy="365125"/>
          </a:xfrm>
          <a:prstGeom prst="rect">
            <a:avLst/>
          </a:prstGeom>
        </p:spPr>
        <p:txBody>
          <a:bodyPr vert="horz" lIns="91440" tIns="45720" rIns="91440" bIns="45720" rtlCol="0" anchor="ctr"/>
          <a:lstStyle>
            <a:lvl1pPr algn="r">
              <a:defRPr sz="900">
                <a:solidFill>
                  <a:schemeClr val="tx1"/>
                </a:solidFill>
              </a:defRPr>
            </a:lvl1pPr>
          </a:lstStyle>
          <a:p>
            <a:fld id="{B61BEF0D-F0BB-DE4B-95CE-6DB70DBA9567}" type="datetimeFigureOut">
              <a:rPr lang="en-US" smtClean="0"/>
              <a:pPr/>
              <a:t>3/27/2023</a:t>
            </a:fld>
            <a:endParaRPr lang="en-US" dirty="0"/>
          </a:p>
        </p:txBody>
      </p:sp>
      <p:sp>
        <p:nvSpPr>
          <p:cNvPr id="6" name="Slide Number Placeholder 5"/>
          <p:cNvSpPr>
            <a:spLocks noGrp="1"/>
          </p:cNvSpPr>
          <p:nvPr>
            <p:ph type="sldNum" sz="quarter" idx="4"/>
          </p:nvPr>
        </p:nvSpPr>
        <p:spPr>
          <a:xfrm>
            <a:off x="11358436" y="6455647"/>
            <a:ext cx="683339" cy="365125"/>
          </a:xfrm>
          <a:prstGeom prst="rect">
            <a:avLst/>
          </a:prstGeom>
        </p:spPr>
        <p:txBody>
          <a:bodyPr vert="horz" lIns="91440" tIns="45720" rIns="91440" bIns="45720" rtlCol="0" anchor="ctr"/>
          <a:lstStyle>
            <a:lvl1pPr algn="r">
              <a:defRPr sz="900">
                <a:solidFill>
                  <a:schemeClr val="tx1"/>
                </a:solidFill>
              </a:defRPr>
            </a:lvl1pPr>
          </a:lstStyle>
          <a:p>
            <a:fld id="{D57F1E4F-1CFF-5643-939E-217C01CDF565}" type="slidenum">
              <a:rPr lang="en-US" smtClean="0"/>
              <a:pPr/>
              <a:t>‹N°›</a:t>
            </a:fld>
            <a:endParaRPr lang="en-US" dirty="0"/>
          </a:p>
        </p:txBody>
      </p:sp>
      <p:sp>
        <p:nvSpPr>
          <p:cNvPr id="18" name="Espace réservé du pied de page 4">
            <a:extLst>
              <a:ext uri="{FF2B5EF4-FFF2-40B4-BE49-F238E27FC236}">
                <a16:creationId xmlns:a16="http://schemas.microsoft.com/office/drawing/2014/main" id="{3E299295-5CF9-4141-A858-6AA2F8C868DE}"/>
              </a:ext>
            </a:extLst>
          </p:cNvPr>
          <p:cNvSpPr txBox="1">
            <a:spLocks/>
          </p:cNvSpPr>
          <p:nvPr userDrawn="1"/>
        </p:nvSpPr>
        <p:spPr>
          <a:xfrm>
            <a:off x="2558586" y="6582417"/>
            <a:ext cx="5770961" cy="27558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000" dirty="0">
                <a:solidFill>
                  <a:schemeClr val="bg1">
                    <a:lumMod val="50000"/>
                  </a:schemeClr>
                </a:solidFill>
              </a:rPr>
              <a:t>Facteur Humain Conseil et Formation – Par elea.canipelle@facteurhumain-cf.com</a:t>
            </a:r>
          </a:p>
        </p:txBody>
      </p:sp>
      <p:pic>
        <p:nvPicPr>
          <p:cNvPr id="19" name="Image 18">
            <a:extLst>
              <a:ext uri="{FF2B5EF4-FFF2-40B4-BE49-F238E27FC236}">
                <a16:creationId xmlns:a16="http://schemas.microsoft.com/office/drawing/2014/main" id="{F52B80F0-57EB-4F89-9CB9-2A47806B9D89}"/>
              </a:ext>
            </a:extLst>
          </p:cNvPr>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32502" y="16510"/>
            <a:ext cx="939213" cy="886728"/>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2800" i="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DQ0-85bSX3A" TargetMode="External"/><Relationship Id="rId2" Type="http://schemas.openxmlformats.org/officeDocument/2006/relationships/hyperlink" Target="https://santebd.org/"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handiconnect.f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ensgene.com/centre-de-documentation/video-comment-accueillir-les-personnes-aveugles-et-malvoyantes-a-l-hopital"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www.association-francoisgiraud.fr/guide-amelioration-has/" TargetMode="External"/><Relationship Id="rId2" Type="http://schemas.openxmlformats.org/officeDocument/2006/relationships/hyperlink" Target="http://www.association-francoisgiraud.fr/" TargetMode="External"/><Relationship Id="rId1" Type="http://schemas.openxmlformats.org/officeDocument/2006/relationships/slideLayout" Target="../slideLayouts/slideLayout2.xml"/><Relationship Id="rId4" Type="http://schemas.openxmlformats.org/officeDocument/2006/relationships/hyperlink" Target="https://www.youtube.com/watch?v=t-SqxzW45k4&amp;t=51s"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ratp.fr/accessibilite/retrouvez-ici-tous-vos-contacts-accessibilit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contact.handicap@curie.f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facteurhumain-cf.com/" TargetMode="External"/><Relationship Id="rId2" Type="http://schemas.openxmlformats.org/officeDocument/2006/relationships/hyperlink" Target="mailto:elea.canipelle@facteurhumain-cf.com" TargetMode="Externa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3.jpeg"/><Relationship Id="rId9" Type="http://schemas.openxmlformats.org/officeDocument/2006/relationships/image" Target="../media/image29.pn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1.png"/><Relationship Id="rId2" Type="http://schemas.openxmlformats.org/officeDocument/2006/relationships/notesSlide" Target="../notesSlides/notesSlide3.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30.png"/><Relationship Id="rId5" Type="http://schemas.openxmlformats.org/officeDocument/2006/relationships/diagramQuickStyle" Target="../diagrams/quickStyle1.xml"/><Relationship Id="rId15" Type="http://schemas.openxmlformats.org/officeDocument/2006/relationships/image" Target="../media/image34.png"/><Relationship Id="rId10" Type="http://schemas.openxmlformats.org/officeDocument/2006/relationships/image" Target="../media/image27.png"/><Relationship Id="rId4" Type="http://schemas.openxmlformats.org/officeDocument/2006/relationships/diagramLayout" Target="../diagrams/layout1.xml"/><Relationship Id="rId9" Type="http://schemas.openxmlformats.org/officeDocument/2006/relationships/image" Target="../media/image26.png"/><Relationship Id="rId1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as-sante.fr/jcms/c_2794945/fr/accueil-accompagnement-et-organisation-des-soins-en-etablissement-de-sante-pour-les-personnes-en-situation-de-handicap" TargetMode="External"/><Relationship Id="rId2" Type="http://schemas.openxmlformats.org/officeDocument/2006/relationships/hyperlink" Target="http://solidarites-sante.gouv.fr/ministere/documentation-et-publications-officielles/rapports/sante/article/rapport-de-pascal-jacob-sur-l-acces-aux-soins-et-a-la-sante-des-personn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association-francoisgiraud.fr/" TargetMode="External"/><Relationship Id="rId2" Type="http://schemas.openxmlformats.org/officeDocument/2006/relationships/hyperlink" Target="https://coactis-sante.fr/banque-experience/" TargetMode="External"/><Relationship Id="rId1" Type="http://schemas.openxmlformats.org/officeDocument/2006/relationships/slideLayout" Target="../slideLayouts/slideLayout2.xml"/><Relationship Id="rId4" Type="http://schemas.openxmlformats.org/officeDocument/2006/relationships/hyperlink" Target="https://www.surdi.inf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DDDD17-F7DB-4A95-BDF2-01D9C22A396B}"/>
              </a:ext>
            </a:extLst>
          </p:cNvPr>
          <p:cNvSpPr>
            <a:spLocks noGrp="1"/>
          </p:cNvSpPr>
          <p:nvPr>
            <p:ph type="ctrTitle"/>
          </p:nvPr>
        </p:nvSpPr>
        <p:spPr>
          <a:xfrm>
            <a:off x="2406295" y="1606836"/>
            <a:ext cx="7766936" cy="1646302"/>
          </a:xfrm>
        </p:spPr>
        <p:txBody>
          <a:bodyPr/>
          <a:lstStyle/>
          <a:p>
            <a:r>
              <a:rPr lang="fr-FR" dirty="0"/>
              <a:t>Institut Curie</a:t>
            </a:r>
            <a:br>
              <a:rPr lang="fr-FR" dirty="0"/>
            </a:br>
            <a:endParaRPr lang="fr-FR" sz="2400" i="1" dirty="0"/>
          </a:p>
        </p:txBody>
      </p:sp>
      <p:sp>
        <p:nvSpPr>
          <p:cNvPr id="3" name="Sous-titre 2">
            <a:extLst>
              <a:ext uri="{FF2B5EF4-FFF2-40B4-BE49-F238E27FC236}">
                <a16:creationId xmlns:a16="http://schemas.microsoft.com/office/drawing/2014/main" id="{CD3E1852-B5FE-41F8-864B-5AADD3575BC3}"/>
              </a:ext>
            </a:extLst>
          </p:cNvPr>
          <p:cNvSpPr>
            <a:spLocks noGrp="1"/>
          </p:cNvSpPr>
          <p:nvPr>
            <p:ph type="subTitle" idx="1"/>
          </p:nvPr>
        </p:nvSpPr>
        <p:spPr>
          <a:xfrm>
            <a:off x="1044381" y="2985970"/>
            <a:ext cx="9128850" cy="3660461"/>
          </a:xfrm>
        </p:spPr>
        <p:txBody>
          <a:bodyPr>
            <a:normAutofit/>
          </a:bodyPr>
          <a:lstStyle/>
          <a:p>
            <a:pPr>
              <a:spcBef>
                <a:spcPts val="0"/>
              </a:spcBef>
            </a:pPr>
            <a:r>
              <a:rPr lang="fr-FR" sz="2400" b="1" dirty="0" err="1">
                <a:solidFill>
                  <a:schemeClr val="accent1">
                    <a:lumMod val="75000"/>
                  </a:schemeClr>
                </a:solidFill>
              </a:rPr>
              <a:t>co</a:t>
            </a:r>
            <a:r>
              <a:rPr lang="fr-FR" sz="2400" b="1" dirty="0">
                <a:solidFill>
                  <a:schemeClr val="accent1">
                    <a:lumMod val="75000"/>
                  </a:schemeClr>
                </a:solidFill>
              </a:rPr>
              <a:t> construction parcours patient en situation de handicap </a:t>
            </a:r>
          </a:p>
          <a:p>
            <a:pPr>
              <a:spcBef>
                <a:spcPts val="0"/>
              </a:spcBef>
            </a:pPr>
            <a:r>
              <a:rPr lang="fr-FR" sz="2400" b="1" dirty="0"/>
              <a:t>RAPPORT FINAL</a:t>
            </a:r>
          </a:p>
          <a:p>
            <a:endParaRPr lang="fr-FR" sz="2400" b="1" dirty="0"/>
          </a:p>
          <a:p>
            <a:r>
              <a:rPr lang="fr-FR" sz="2400" b="1" dirty="0"/>
              <a:t>A l’attention du copil</a:t>
            </a:r>
          </a:p>
          <a:p>
            <a:pPr lvl="1" algn="r">
              <a:spcBef>
                <a:spcPts val="0"/>
              </a:spcBef>
            </a:pPr>
            <a:r>
              <a:rPr lang="fr-FR" sz="1800" b="1" dirty="0"/>
              <a:t>Pr Nathalie Cassoux, Dr Laurence </a:t>
            </a:r>
            <a:r>
              <a:rPr lang="fr-FR" sz="1800" b="1" dirty="0" err="1"/>
              <a:t>Bozec</a:t>
            </a:r>
            <a:r>
              <a:rPr lang="fr-FR" sz="1800" b="1" dirty="0"/>
              <a:t>, Sylvie Arnaud, Sophie Oger-Hodge</a:t>
            </a:r>
            <a:r>
              <a:rPr lang="fr-FR" sz="1800" dirty="0"/>
              <a:t> </a:t>
            </a:r>
            <a:endParaRPr lang="fr-FR" sz="2400" b="1" dirty="0"/>
          </a:p>
          <a:p>
            <a:pPr>
              <a:spcBef>
                <a:spcPts val="0"/>
              </a:spcBef>
            </a:pPr>
            <a:endParaRPr lang="fr-FR" sz="2000" b="1" dirty="0"/>
          </a:p>
          <a:p>
            <a:pPr>
              <a:spcBef>
                <a:spcPts val="0"/>
              </a:spcBef>
            </a:pPr>
            <a:r>
              <a:rPr lang="fr-FR" sz="2000" b="1" dirty="0"/>
              <a:t>Par </a:t>
            </a:r>
          </a:p>
          <a:p>
            <a:pPr>
              <a:spcBef>
                <a:spcPts val="0"/>
              </a:spcBef>
            </a:pPr>
            <a:r>
              <a:rPr lang="fr-FR" b="1" dirty="0"/>
              <a:t>Isabelle Lhermitte</a:t>
            </a:r>
          </a:p>
          <a:p>
            <a:pPr>
              <a:spcBef>
                <a:spcPts val="0"/>
              </a:spcBef>
            </a:pPr>
            <a:r>
              <a:rPr lang="fr-FR" b="1" dirty="0"/>
              <a:t>Lionel Bouillon</a:t>
            </a:r>
          </a:p>
          <a:p>
            <a:pPr>
              <a:spcBef>
                <a:spcPts val="0"/>
              </a:spcBef>
            </a:pPr>
            <a:r>
              <a:rPr lang="fr-FR" b="1" dirty="0" err="1"/>
              <a:t>Elea</a:t>
            </a:r>
            <a:r>
              <a:rPr lang="fr-FR" b="1" dirty="0"/>
              <a:t> Canipelle</a:t>
            </a:r>
          </a:p>
          <a:p>
            <a:pPr>
              <a:spcBef>
                <a:spcPts val="0"/>
              </a:spcBef>
            </a:pPr>
            <a:endParaRPr lang="fr-FR" dirty="0"/>
          </a:p>
        </p:txBody>
      </p:sp>
      <p:pic>
        <p:nvPicPr>
          <p:cNvPr id="4" name="Image 3">
            <a:extLst>
              <a:ext uri="{FF2B5EF4-FFF2-40B4-BE49-F238E27FC236}">
                <a16:creationId xmlns:a16="http://schemas.microsoft.com/office/drawing/2014/main" id="{C1F81631-1C17-4D39-89A7-BAA0BAD669E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0039" y="211568"/>
            <a:ext cx="1282803" cy="1112881"/>
          </a:xfrm>
          <a:prstGeom prst="rect">
            <a:avLst/>
          </a:prstGeom>
          <a:noFill/>
          <a:ln>
            <a:noFill/>
          </a:ln>
        </p:spPr>
      </p:pic>
      <p:pic>
        <p:nvPicPr>
          <p:cNvPr id="5" name="Image 4">
            <a:extLst>
              <a:ext uri="{FF2B5EF4-FFF2-40B4-BE49-F238E27FC236}">
                <a16:creationId xmlns:a16="http://schemas.microsoft.com/office/drawing/2014/main" id="{82388FA3-6D13-40D4-9439-32BA2A7BA1E8}"/>
              </a:ext>
            </a:extLst>
          </p:cNvPr>
          <p:cNvPicPr>
            <a:picLocks noChangeAspect="1"/>
          </p:cNvPicPr>
          <p:nvPr/>
        </p:nvPicPr>
        <p:blipFill>
          <a:blip r:embed="rId3"/>
          <a:stretch>
            <a:fillRect/>
          </a:stretch>
        </p:blipFill>
        <p:spPr>
          <a:xfrm>
            <a:off x="853191" y="261454"/>
            <a:ext cx="1020624" cy="1013108"/>
          </a:xfrm>
          <a:prstGeom prst="rect">
            <a:avLst/>
          </a:prstGeom>
        </p:spPr>
      </p:pic>
    </p:spTree>
    <p:extLst>
      <p:ext uri="{BB962C8B-B14F-4D97-AF65-F5344CB8AC3E}">
        <p14:creationId xmlns:p14="http://schemas.microsoft.com/office/powerpoint/2010/main" val="4151858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41295A-C9F6-4F85-A344-FFD2879759CA}"/>
              </a:ext>
            </a:extLst>
          </p:cNvPr>
          <p:cNvSpPr>
            <a:spLocks noGrp="1"/>
          </p:cNvSpPr>
          <p:nvPr>
            <p:ph type="title"/>
          </p:nvPr>
        </p:nvSpPr>
        <p:spPr>
          <a:xfrm>
            <a:off x="677334" y="2700867"/>
            <a:ext cx="10337996" cy="1826581"/>
          </a:xfrm>
        </p:spPr>
        <p:txBody>
          <a:bodyPr/>
          <a:lstStyle/>
          <a:p>
            <a:r>
              <a:rPr lang="fr-FR" dirty="0"/>
              <a:t>Benchmark d’outils utiles et partenaires pertinents</a:t>
            </a:r>
          </a:p>
        </p:txBody>
      </p:sp>
      <p:sp>
        <p:nvSpPr>
          <p:cNvPr id="3" name="Espace réservé du texte 2">
            <a:extLst>
              <a:ext uri="{FF2B5EF4-FFF2-40B4-BE49-F238E27FC236}">
                <a16:creationId xmlns:a16="http://schemas.microsoft.com/office/drawing/2014/main" id="{F382636F-10DE-4C5A-9023-8B7DBFA7FB4A}"/>
              </a:ext>
            </a:extLst>
          </p:cNvPr>
          <p:cNvSpPr>
            <a:spLocks noGrp="1"/>
          </p:cNvSpPr>
          <p:nvPr>
            <p:ph type="body" idx="1"/>
          </p:nvPr>
        </p:nvSpPr>
        <p:spPr>
          <a:xfrm>
            <a:off x="677335" y="4527448"/>
            <a:ext cx="9965856" cy="1607538"/>
          </a:xfrm>
        </p:spPr>
        <p:txBody>
          <a:bodyPr>
            <a:normAutofit/>
          </a:bodyPr>
          <a:lstStyle/>
          <a:p>
            <a:pPr>
              <a:spcBef>
                <a:spcPts val="0"/>
              </a:spcBef>
            </a:pPr>
            <a:r>
              <a:rPr lang="fr-FR" dirty="0"/>
              <a:t>Les entretiens, benchmark, questionnaire sphinx, groupes de travail nous ont permis d’identifier des </a:t>
            </a:r>
            <a:r>
              <a:rPr lang="fr-FR" b="1" dirty="0"/>
              <a:t>outils utiles et partenaires pertinents pour l’amélioration de l’accueil des Patients en situation de handicap</a:t>
            </a:r>
          </a:p>
        </p:txBody>
      </p:sp>
    </p:spTree>
    <p:extLst>
      <p:ext uri="{BB962C8B-B14F-4D97-AF65-F5344CB8AC3E}">
        <p14:creationId xmlns:p14="http://schemas.microsoft.com/office/powerpoint/2010/main" val="3981658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4A69F9-10B5-42ED-80E3-40B68637F9A4}"/>
              </a:ext>
            </a:extLst>
          </p:cNvPr>
          <p:cNvSpPr>
            <a:spLocks noGrp="1"/>
          </p:cNvSpPr>
          <p:nvPr>
            <p:ph type="title"/>
          </p:nvPr>
        </p:nvSpPr>
        <p:spPr/>
        <p:txBody>
          <a:bodyPr>
            <a:normAutofit fontScale="90000"/>
          </a:bodyPr>
          <a:lstStyle/>
          <a:p>
            <a:r>
              <a:rPr lang="fr-FR" dirty="0"/>
              <a:t>Des outils pertinents à utiliser 1/5</a:t>
            </a:r>
            <a:br>
              <a:rPr lang="fr-FR" dirty="0"/>
            </a:br>
            <a:r>
              <a:rPr lang="fr-FR" i="1" dirty="0"/>
              <a:t>Retours d’</a:t>
            </a:r>
            <a:r>
              <a:rPr lang="fr-FR" i="1" dirty="0" err="1"/>
              <a:t>Unicancer</a:t>
            </a:r>
            <a:endParaRPr lang="fr-FR" i="1" dirty="0"/>
          </a:p>
        </p:txBody>
      </p:sp>
      <p:sp>
        <p:nvSpPr>
          <p:cNvPr id="3" name="Espace réservé du contenu 2">
            <a:extLst>
              <a:ext uri="{FF2B5EF4-FFF2-40B4-BE49-F238E27FC236}">
                <a16:creationId xmlns:a16="http://schemas.microsoft.com/office/drawing/2014/main" id="{1915F122-A3FC-4548-9413-4E97B7477EEE}"/>
              </a:ext>
            </a:extLst>
          </p:cNvPr>
          <p:cNvSpPr>
            <a:spLocks noGrp="1"/>
          </p:cNvSpPr>
          <p:nvPr>
            <p:ph idx="1"/>
          </p:nvPr>
        </p:nvSpPr>
        <p:spPr>
          <a:xfrm>
            <a:off x="119742" y="1229033"/>
            <a:ext cx="10613571" cy="2199967"/>
          </a:xfrm>
        </p:spPr>
        <p:txBody>
          <a:bodyPr>
            <a:noAutofit/>
          </a:bodyPr>
          <a:lstStyle/>
          <a:p>
            <a:pPr>
              <a:lnSpc>
                <a:spcPct val="107000"/>
              </a:lnSpc>
              <a:spcAft>
                <a:spcPts val="800"/>
              </a:spcAft>
            </a:pPr>
            <a:r>
              <a:rPr lang="fr-FR" b="1" dirty="0" err="1">
                <a:ea typeface="Calibri" panose="020F0502020204030204" pitchFamily="34" charset="0"/>
                <a:cs typeface="Times New Roman" panose="02020603050405020304" pitchFamily="18" charset="0"/>
              </a:rPr>
              <a:t>SantéBD</a:t>
            </a:r>
            <a:r>
              <a:rPr lang="fr-FR" u="sng" dirty="0">
                <a:ea typeface="Calibri" panose="020F0502020204030204" pitchFamily="34" charset="0"/>
                <a:cs typeface="Times New Roman" panose="02020603050405020304" pitchFamily="18" charset="0"/>
              </a:rPr>
              <a:t> </a:t>
            </a:r>
            <a:r>
              <a:rPr lang="fr-FR" dirty="0">
                <a:ea typeface="Calibri" panose="020F0502020204030204" pitchFamily="34" charset="0"/>
                <a:cs typeface="Times New Roman" panose="02020603050405020304" pitchFamily="18" charset="0"/>
              </a:rPr>
              <a:t>: des outils avec des images et des mots simples pour comprendre et prendre soin de sa santé. </a:t>
            </a:r>
            <a:r>
              <a:rPr lang="fr-FR" u="sng" dirty="0">
                <a:solidFill>
                  <a:srgbClr val="0563C1"/>
                </a:solidFill>
                <a:ea typeface="Calibri" panose="020F0502020204030204" pitchFamily="34" charset="0"/>
                <a:cs typeface="Times New Roman" panose="02020603050405020304" pitchFamily="18" charset="0"/>
                <a:hlinkClick r:id="rId2"/>
              </a:rPr>
              <a:t>https://santebd.org/</a:t>
            </a:r>
            <a:r>
              <a:rPr lang="fr-FR" dirty="0">
                <a:solidFill>
                  <a:srgbClr val="0563C1"/>
                </a:solidFill>
                <a:ea typeface="Calibri" panose="020F0502020204030204" pitchFamily="34" charset="0"/>
                <a:cs typeface="Times New Roman" panose="02020603050405020304" pitchFamily="18" charset="0"/>
              </a:rPr>
              <a:t>    -  </a:t>
            </a:r>
            <a:r>
              <a:rPr lang="fr-FR" dirty="0">
                <a:cs typeface="Times New Roman" panose="02020603050405020304" pitchFamily="18" charset="0"/>
              </a:rPr>
              <a:t>Exemple </a:t>
            </a:r>
            <a:r>
              <a:rPr lang="fr-FR" dirty="0" err="1">
                <a:cs typeface="Times New Roman" panose="02020603050405020304" pitchFamily="18" charset="0"/>
              </a:rPr>
              <a:t>Video</a:t>
            </a:r>
            <a:r>
              <a:rPr lang="fr-FR" dirty="0">
                <a:cs typeface="Times New Roman" panose="02020603050405020304" pitchFamily="18" charset="0"/>
              </a:rPr>
              <a:t> </a:t>
            </a:r>
            <a:r>
              <a:rPr lang="fr-FR" dirty="0" err="1">
                <a:cs typeface="Times New Roman" panose="02020603050405020304" pitchFamily="18" charset="0"/>
                <a:hlinkClick r:id="rId3"/>
              </a:rPr>
              <a:t>mamographie</a:t>
            </a:r>
            <a:r>
              <a:rPr lang="fr-FR" dirty="0">
                <a:cs typeface="Times New Roman" panose="02020603050405020304" pitchFamily="18" charset="0"/>
              </a:rPr>
              <a:t> (mal entendant)</a:t>
            </a:r>
          </a:p>
          <a:p>
            <a:pPr>
              <a:lnSpc>
                <a:spcPct val="107000"/>
              </a:lnSpc>
              <a:spcAft>
                <a:spcPts val="800"/>
              </a:spcAft>
            </a:pPr>
            <a:r>
              <a:rPr lang="fr-FR" b="1" dirty="0">
                <a:ea typeface="Calibri" panose="020F0502020204030204" pitchFamily="34" charset="0"/>
                <a:cs typeface="Times New Roman" panose="02020603050405020304" pitchFamily="18" charset="0"/>
              </a:rPr>
              <a:t>Handiconnect.fr </a:t>
            </a:r>
            <a:r>
              <a:rPr lang="fr-FR" dirty="0">
                <a:ea typeface="Calibri" panose="020F0502020204030204" pitchFamily="34" charset="0"/>
                <a:cs typeface="Times New Roman" panose="02020603050405020304" pitchFamily="18" charset="0"/>
              </a:rPr>
              <a:t>: un site ressource pour aider les professionnels de santé dans leur pratique quotidienne auprès des patients en situation de handicap. </a:t>
            </a:r>
            <a:r>
              <a:rPr lang="fr-FR" u="sng" dirty="0">
                <a:solidFill>
                  <a:srgbClr val="0563C1"/>
                </a:solidFill>
                <a:ea typeface="Calibri" panose="020F0502020204030204" pitchFamily="34" charset="0"/>
                <a:cs typeface="Times New Roman" panose="02020603050405020304" pitchFamily="18" charset="0"/>
                <a:hlinkClick r:id="rId4"/>
              </a:rPr>
              <a:t>https://handiconnect.fr/</a:t>
            </a:r>
            <a:endParaRPr lang="fr-FR" u="sng" dirty="0">
              <a:solidFill>
                <a:srgbClr val="0563C1"/>
              </a:solidFill>
              <a:ea typeface="Calibri" panose="020F0502020204030204" pitchFamily="34" charset="0"/>
              <a:cs typeface="Times New Roman" panose="02020603050405020304" pitchFamily="18" charset="0"/>
            </a:endParaRPr>
          </a:p>
          <a:p>
            <a:pPr marL="0" indent="0">
              <a:lnSpc>
                <a:spcPct val="107000"/>
              </a:lnSpc>
              <a:spcAft>
                <a:spcPts val="800"/>
              </a:spcAft>
              <a:buNone/>
            </a:pPr>
            <a:r>
              <a:rPr lang="fr-FR" b="1" dirty="0"/>
              <a:t>=&gt; Outils utilisés pour la formation actuelle Curie sur l’accueil des personnes en situation de handicap</a:t>
            </a:r>
          </a:p>
          <a:p>
            <a:pPr>
              <a:lnSpc>
                <a:spcPct val="107000"/>
              </a:lnSpc>
              <a:spcAft>
                <a:spcPts val="800"/>
              </a:spcAft>
            </a:pPr>
            <a:endParaRPr lang="fr-FR" dirty="0">
              <a:ea typeface="Calibri" panose="020F0502020204030204" pitchFamily="34" charset="0"/>
              <a:cs typeface="Times New Roman" panose="02020603050405020304" pitchFamily="18" charset="0"/>
            </a:endParaRPr>
          </a:p>
          <a:p>
            <a:endParaRPr lang="fr-FR" dirty="0"/>
          </a:p>
        </p:txBody>
      </p:sp>
      <p:pic>
        <p:nvPicPr>
          <p:cNvPr id="5" name="Image 4">
            <a:extLst>
              <a:ext uri="{FF2B5EF4-FFF2-40B4-BE49-F238E27FC236}">
                <a16:creationId xmlns:a16="http://schemas.microsoft.com/office/drawing/2014/main" id="{B9E35F19-FA49-4101-AA0C-E1D89EFE11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46178" y="3624943"/>
            <a:ext cx="5826079" cy="3223566"/>
          </a:xfrm>
          <a:prstGeom prst="rect">
            <a:avLst/>
          </a:prstGeom>
        </p:spPr>
      </p:pic>
      <p:pic>
        <p:nvPicPr>
          <p:cNvPr id="6" name="Image 5">
            <a:extLst>
              <a:ext uri="{FF2B5EF4-FFF2-40B4-BE49-F238E27FC236}">
                <a16:creationId xmlns:a16="http://schemas.microsoft.com/office/drawing/2014/main" id="{54BF6948-7FA6-4725-908C-B325EAAA82AA}"/>
              </a:ext>
            </a:extLst>
          </p:cNvPr>
          <p:cNvPicPr>
            <a:picLocks noChangeAspect="1"/>
          </p:cNvPicPr>
          <p:nvPr/>
        </p:nvPicPr>
        <p:blipFill>
          <a:blip r:embed="rId6"/>
          <a:stretch>
            <a:fillRect/>
          </a:stretch>
        </p:blipFill>
        <p:spPr>
          <a:xfrm>
            <a:off x="0" y="3624943"/>
            <a:ext cx="5823006" cy="3233057"/>
          </a:xfrm>
          <a:prstGeom prst="rect">
            <a:avLst/>
          </a:prstGeom>
        </p:spPr>
      </p:pic>
    </p:spTree>
    <p:extLst>
      <p:ext uri="{BB962C8B-B14F-4D97-AF65-F5344CB8AC3E}">
        <p14:creationId xmlns:p14="http://schemas.microsoft.com/office/powerpoint/2010/main" val="1348566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915F122-A3FC-4548-9413-4E97B7477EEE}"/>
              </a:ext>
            </a:extLst>
          </p:cNvPr>
          <p:cNvSpPr>
            <a:spLocks noGrp="1"/>
          </p:cNvSpPr>
          <p:nvPr>
            <p:ph idx="1"/>
          </p:nvPr>
        </p:nvSpPr>
        <p:spPr>
          <a:xfrm>
            <a:off x="76200" y="1127901"/>
            <a:ext cx="5701459" cy="463977"/>
          </a:xfrm>
        </p:spPr>
        <p:txBody>
          <a:bodyPr>
            <a:normAutofit lnSpcReduction="10000"/>
          </a:bodyPr>
          <a:lstStyle/>
          <a:p>
            <a:pPr>
              <a:lnSpc>
                <a:spcPct val="107000"/>
              </a:lnSpc>
              <a:spcAft>
                <a:spcPts val="800"/>
              </a:spcAft>
            </a:pPr>
            <a:r>
              <a:rPr lang="fr-FR" b="1" dirty="0"/>
              <a:t>Les guides INCA </a:t>
            </a:r>
            <a:r>
              <a:rPr lang="fr-FR" dirty="0"/>
              <a:t>: </a:t>
            </a:r>
            <a:r>
              <a:rPr lang="fr-FR" i="1" dirty="0"/>
              <a:t>Institut National du cancer</a:t>
            </a:r>
            <a:endParaRPr lang="fr-FR" dirty="0"/>
          </a:p>
          <a:p>
            <a:pPr>
              <a:lnSpc>
                <a:spcPct val="107000"/>
              </a:lnSpc>
              <a:spcAft>
                <a:spcPts val="800"/>
              </a:spcAft>
            </a:pPr>
            <a:endParaRPr lang="fr-FR" dirty="0">
              <a:ea typeface="Calibri" panose="020F0502020204030204" pitchFamily="34" charset="0"/>
              <a:cs typeface="Times New Roman" panose="02020603050405020304" pitchFamily="18" charset="0"/>
            </a:endParaRPr>
          </a:p>
          <a:p>
            <a:endParaRPr lang="fr-FR" dirty="0"/>
          </a:p>
        </p:txBody>
      </p:sp>
      <p:pic>
        <p:nvPicPr>
          <p:cNvPr id="9" name="Image 8">
            <a:extLst>
              <a:ext uri="{FF2B5EF4-FFF2-40B4-BE49-F238E27FC236}">
                <a16:creationId xmlns:a16="http://schemas.microsoft.com/office/drawing/2014/main" id="{D253E23C-429C-4EFF-AEF7-5E991F6D2A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9626" y="1609399"/>
            <a:ext cx="5262263" cy="3412688"/>
          </a:xfrm>
          <a:prstGeom prst="rect">
            <a:avLst/>
          </a:prstGeom>
        </p:spPr>
      </p:pic>
      <p:sp>
        <p:nvSpPr>
          <p:cNvPr id="11" name="Titre 1">
            <a:extLst>
              <a:ext uri="{FF2B5EF4-FFF2-40B4-BE49-F238E27FC236}">
                <a16:creationId xmlns:a16="http://schemas.microsoft.com/office/drawing/2014/main" id="{E3342D31-BFF5-45BA-8AB8-B88D2D9914BB}"/>
              </a:ext>
            </a:extLst>
          </p:cNvPr>
          <p:cNvSpPr txBox="1">
            <a:spLocks/>
          </p:cNvSpPr>
          <p:nvPr/>
        </p:nvSpPr>
        <p:spPr>
          <a:xfrm>
            <a:off x="1277802" y="89002"/>
            <a:ext cx="8250358" cy="807323"/>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2400" i="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Des outils pertinents à utiliser 2/5</a:t>
            </a:r>
            <a:br>
              <a:rPr lang="fr-FR" dirty="0"/>
            </a:br>
            <a:r>
              <a:rPr lang="fr-FR" i="1" dirty="0"/>
              <a:t>Retours Inca et Institut de </a:t>
            </a:r>
            <a:r>
              <a:rPr lang="fr-FR" i="1" dirty="0" err="1"/>
              <a:t>Cancero</a:t>
            </a:r>
            <a:r>
              <a:rPr lang="fr-FR" i="1" dirty="0"/>
              <a:t> de Lorraine</a:t>
            </a:r>
          </a:p>
        </p:txBody>
      </p:sp>
      <p:pic>
        <p:nvPicPr>
          <p:cNvPr id="12" name="Image 11">
            <a:extLst>
              <a:ext uri="{FF2B5EF4-FFF2-40B4-BE49-F238E27FC236}">
                <a16:creationId xmlns:a16="http://schemas.microsoft.com/office/drawing/2014/main" id="{E9B9CAA4-32C4-40B5-AB2E-E953A10783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4226013"/>
            <a:ext cx="4714438" cy="2631987"/>
          </a:xfrm>
          <a:prstGeom prst="rect">
            <a:avLst/>
          </a:prstGeom>
        </p:spPr>
      </p:pic>
      <p:pic>
        <p:nvPicPr>
          <p:cNvPr id="10" name="Image 9">
            <a:extLst>
              <a:ext uri="{FF2B5EF4-FFF2-40B4-BE49-F238E27FC236}">
                <a16:creationId xmlns:a16="http://schemas.microsoft.com/office/drawing/2014/main" id="{5F694A86-F796-419F-B7E3-FEFB934C02D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200" y="1579434"/>
            <a:ext cx="6112837" cy="3442653"/>
          </a:xfrm>
          <a:prstGeom prst="rect">
            <a:avLst/>
          </a:prstGeom>
        </p:spPr>
      </p:pic>
      <p:sp>
        <p:nvSpPr>
          <p:cNvPr id="7" name="Espace réservé du contenu 2">
            <a:extLst>
              <a:ext uri="{FF2B5EF4-FFF2-40B4-BE49-F238E27FC236}">
                <a16:creationId xmlns:a16="http://schemas.microsoft.com/office/drawing/2014/main" id="{1E6A196D-9142-47D7-99BC-AD30DAB1DF25}"/>
              </a:ext>
            </a:extLst>
          </p:cNvPr>
          <p:cNvSpPr txBox="1">
            <a:spLocks/>
          </p:cNvSpPr>
          <p:nvPr/>
        </p:nvSpPr>
        <p:spPr>
          <a:xfrm>
            <a:off x="6323726" y="1127901"/>
            <a:ext cx="5563474" cy="80732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07000"/>
              </a:lnSpc>
              <a:spcAft>
                <a:spcPts val="800"/>
              </a:spcAft>
            </a:pPr>
            <a:r>
              <a:rPr lang="fr-FR" b="1" dirty="0"/>
              <a:t>Document FALC </a:t>
            </a:r>
            <a:r>
              <a:rPr lang="fr-FR" dirty="0"/>
              <a:t>(facile à lire et à comprendre)</a:t>
            </a:r>
          </a:p>
          <a:p>
            <a:pPr>
              <a:lnSpc>
                <a:spcPct val="107000"/>
              </a:lnSpc>
              <a:spcAft>
                <a:spcPts val="800"/>
              </a:spcAft>
            </a:pPr>
            <a:endParaRPr lang="fr-FR" dirty="0"/>
          </a:p>
          <a:p>
            <a:pPr>
              <a:lnSpc>
                <a:spcPct val="107000"/>
              </a:lnSpc>
              <a:spcAft>
                <a:spcPts val="800"/>
              </a:spcAft>
            </a:pPr>
            <a:endParaRPr lang="fr-FR" dirty="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62042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915F122-A3FC-4548-9413-4E97B7477EEE}"/>
              </a:ext>
            </a:extLst>
          </p:cNvPr>
          <p:cNvSpPr>
            <a:spLocks noGrp="1"/>
          </p:cNvSpPr>
          <p:nvPr>
            <p:ph idx="1"/>
          </p:nvPr>
        </p:nvSpPr>
        <p:spPr>
          <a:xfrm>
            <a:off x="119743" y="1229033"/>
            <a:ext cx="5376084" cy="5279448"/>
          </a:xfrm>
        </p:spPr>
        <p:txBody>
          <a:bodyPr>
            <a:normAutofit/>
          </a:bodyPr>
          <a:lstStyle/>
          <a:p>
            <a:pPr>
              <a:lnSpc>
                <a:spcPct val="107000"/>
              </a:lnSpc>
              <a:spcAft>
                <a:spcPts val="800"/>
              </a:spcAft>
            </a:pPr>
            <a:r>
              <a:rPr lang="fr-FR" b="1" dirty="0"/>
              <a:t>Utilisation du programme Makaton</a:t>
            </a:r>
          </a:p>
          <a:p>
            <a:pPr>
              <a:lnSpc>
                <a:spcPct val="107000"/>
              </a:lnSpc>
              <a:spcAft>
                <a:spcPts val="800"/>
              </a:spcAft>
            </a:pPr>
            <a:endParaRPr lang="fr-FR" dirty="0"/>
          </a:p>
          <a:p>
            <a:pPr>
              <a:lnSpc>
                <a:spcPct val="107000"/>
              </a:lnSpc>
              <a:spcAft>
                <a:spcPts val="800"/>
              </a:spcAft>
            </a:pPr>
            <a:endParaRPr lang="fr-FR" dirty="0"/>
          </a:p>
          <a:p>
            <a:pPr>
              <a:lnSpc>
                <a:spcPct val="107000"/>
              </a:lnSpc>
              <a:spcAft>
                <a:spcPts val="800"/>
              </a:spcAft>
            </a:pPr>
            <a:endParaRPr lang="fr-FR" dirty="0">
              <a:ea typeface="Calibri" panose="020F0502020204030204" pitchFamily="34" charset="0"/>
              <a:cs typeface="Times New Roman" panose="02020603050405020304" pitchFamily="18" charset="0"/>
            </a:endParaRPr>
          </a:p>
          <a:p>
            <a:endParaRPr lang="fr-FR" dirty="0"/>
          </a:p>
        </p:txBody>
      </p:sp>
      <p:pic>
        <p:nvPicPr>
          <p:cNvPr id="7" name="Image 6">
            <a:extLst>
              <a:ext uri="{FF2B5EF4-FFF2-40B4-BE49-F238E27FC236}">
                <a16:creationId xmlns:a16="http://schemas.microsoft.com/office/drawing/2014/main" id="{89233522-30D8-4206-BC51-11395BADBA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7673" y="1747377"/>
            <a:ext cx="4685122" cy="3363246"/>
          </a:xfrm>
          <a:prstGeom prst="rect">
            <a:avLst/>
          </a:prstGeom>
        </p:spPr>
      </p:pic>
      <p:sp>
        <p:nvSpPr>
          <p:cNvPr id="11" name="Titre 1">
            <a:extLst>
              <a:ext uri="{FF2B5EF4-FFF2-40B4-BE49-F238E27FC236}">
                <a16:creationId xmlns:a16="http://schemas.microsoft.com/office/drawing/2014/main" id="{E3342D31-BFF5-45BA-8AB8-B88D2D9914BB}"/>
              </a:ext>
            </a:extLst>
          </p:cNvPr>
          <p:cNvSpPr txBox="1">
            <a:spLocks/>
          </p:cNvSpPr>
          <p:nvPr/>
        </p:nvSpPr>
        <p:spPr>
          <a:xfrm>
            <a:off x="1277802" y="89002"/>
            <a:ext cx="9158750" cy="807323"/>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2400" i="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Des outils pertinents à utiliser 3/5</a:t>
            </a:r>
            <a:br>
              <a:rPr lang="fr-FR" dirty="0"/>
            </a:br>
            <a:r>
              <a:rPr lang="fr-FR" i="1" dirty="0"/>
              <a:t>Exemple d’utilisation de Makaton, </a:t>
            </a:r>
            <a:r>
              <a:rPr lang="fr-FR" i="1" dirty="0" err="1"/>
              <a:t>Lisio</a:t>
            </a:r>
            <a:r>
              <a:rPr lang="fr-FR" i="1" dirty="0"/>
              <a:t> solution pour site internet</a:t>
            </a:r>
          </a:p>
        </p:txBody>
      </p:sp>
      <p:pic>
        <p:nvPicPr>
          <p:cNvPr id="2" name="Image 1">
            <a:extLst>
              <a:ext uri="{FF2B5EF4-FFF2-40B4-BE49-F238E27FC236}">
                <a16:creationId xmlns:a16="http://schemas.microsoft.com/office/drawing/2014/main" id="{28F3E125-D677-44F1-9910-1E759A0E3180}"/>
              </a:ext>
            </a:extLst>
          </p:cNvPr>
          <p:cNvPicPr>
            <a:picLocks noChangeAspect="1"/>
          </p:cNvPicPr>
          <p:nvPr/>
        </p:nvPicPr>
        <p:blipFill>
          <a:blip r:embed="rId3"/>
          <a:stretch>
            <a:fillRect/>
          </a:stretch>
        </p:blipFill>
        <p:spPr>
          <a:xfrm>
            <a:off x="5450116" y="1603054"/>
            <a:ext cx="5468375" cy="1670293"/>
          </a:xfrm>
          <a:prstGeom prst="rect">
            <a:avLst/>
          </a:prstGeom>
        </p:spPr>
      </p:pic>
      <p:sp>
        <p:nvSpPr>
          <p:cNvPr id="9" name="Espace réservé du contenu 2">
            <a:extLst>
              <a:ext uri="{FF2B5EF4-FFF2-40B4-BE49-F238E27FC236}">
                <a16:creationId xmlns:a16="http://schemas.microsoft.com/office/drawing/2014/main" id="{A0E49893-BB41-4664-B8EF-1E31A20B21DC}"/>
              </a:ext>
            </a:extLst>
          </p:cNvPr>
          <p:cNvSpPr txBox="1">
            <a:spLocks/>
          </p:cNvSpPr>
          <p:nvPr/>
        </p:nvSpPr>
        <p:spPr>
          <a:xfrm>
            <a:off x="5060468" y="1229033"/>
            <a:ext cx="5376084" cy="7411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07000"/>
              </a:lnSpc>
              <a:spcAft>
                <a:spcPts val="800"/>
              </a:spcAft>
            </a:pPr>
            <a:r>
              <a:rPr lang="fr-FR" b="1" dirty="0" err="1"/>
              <a:t>Lisio</a:t>
            </a:r>
            <a:r>
              <a:rPr lang="fr-FR" b="1" dirty="0"/>
              <a:t> sur l’accessibilité des sites internet</a:t>
            </a:r>
          </a:p>
          <a:p>
            <a:pPr>
              <a:lnSpc>
                <a:spcPct val="107000"/>
              </a:lnSpc>
              <a:spcAft>
                <a:spcPts val="800"/>
              </a:spcAft>
            </a:pPr>
            <a:endParaRPr lang="fr-FR" b="1" dirty="0"/>
          </a:p>
          <a:p>
            <a:pPr>
              <a:lnSpc>
                <a:spcPct val="107000"/>
              </a:lnSpc>
              <a:spcAft>
                <a:spcPts val="800"/>
              </a:spcAft>
            </a:pPr>
            <a:endParaRPr lang="fr-FR" dirty="0"/>
          </a:p>
          <a:p>
            <a:pPr>
              <a:lnSpc>
                <a:spcPct val="107000"/>
              </a:lnSpc>
              <a:spcAft>
                <a:spcPts val="800"/>
              </a:spcAft>
            </a:pPr>
            <a:endParaRPr lang="fr-FR" dirty="0"/>
          </a:p>
          <a:p>
            <a:pPr>
              <a:lnSpc>
                <a:spcPct val="107000"/>
              </a:lnSpc>
              <a:spcAft>
                <a:spcPts val="800"/>
              </a:spcAft>
            </a:pPr>
            <a:endParaRPr lang="fr-FR" dirty="0">
              <a:ea typeface="Calibri" panose="020F0502020204030204" pitchFamily="34" charset="0"/>
              <a:cs typeface="Times New Roman" panose="02020603050405020304" pitchFamily="18" charset="0"/>
            </a:endParaRPr>
          </a:p>
          <a:p>
            <a:endParaRPr lang="fr-FR" dirty="0"/>
          </a:p>
        </p:txBody>
      </p:sp>
      <p:pic>
        <p:nvPicPr>
          <p:cNvPr id="4" name="Image 3">
            <a:extLst>
              <a:ext uri="{FF2B5EF4-FFF2-40B4-BE49-F238E27FC236}">
                <a16:creationId xmlns:a16="http://schemas.microsoft.com/office/drawing/2014/main" id="{DF299B1B-FEA5-4F7A-9141-A81B23835399}"/>
              </a:ext>
            </a:extLst>
          </p:cNvPr>
          <p:cNvPicPr>
            <a:picLocks noChangeAspect="1"/>
          </p:cNvPicPr>
          <p:nvPr/>
        </p:nvPicPr>
        <p:blipFill>
          <a:blip r:embed="rId4"/>
          <a:stretch>
            <a:fillRect/>
          </a:stretch>
        </p:blipFill>
        <p:spPr>
          <a:xfrm>
            <a:off x="5060468" y="3218364"/>
            <a:ext cx="5912154" cy="3664138"/>
          </a:xfrm>
          <a:prstGeom prst="rect">
            <a:avLst/>
          </a:prstGeom>
        </p:spPr>
      </p:pic>
    </p:spTree>
    <p:extLst>
      <p:ext uri="{BB962C8B-B14F-4D97-AF65-F5344CB8AC3E}">
        <p14:creationId xmlns:p14="http://schemas.microsoft.com/office/powerpoint/2010/main" val="1038129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5CCF74-2CA2-4E23-9E63-23263BEDB435}"/>
              </a:ext>
            </a:extLst>
          </p:cNvPr>
          <p:cNvSpPr>
            <a:spLocks noGrp="1"/>
          </p:cNvSpPr>
          <p:nvPr>
            <p:ph type="title"/>
          </p:nvPr>
        </p:nvSpPr>
        <p:spPr/>
        <p:txBody>
          <a:bodyPr>
            <a:normAutofit fontScale="90000"/>
          </a:bodyPr>
          <a:lstStyle/>
          <a:p>
            <a:r>
              <a:rPr lang="fr-FR" dirty="0"/>
              <a:t>Des ressources pour les patients mal voyants </a:t>
            </a:r>
            <a:br>
              <a:rPr lang="fr-FR" dirty="0"/>
            </a:br>
            <a:r>
              <a:rPr lang="fr-FR" i="1" dirty="0"/>
              <a:t>Sensgene.com  - utilisé pendant la formation </a:t>
            </a:r>
          </a:p>
        </p:txBody>
      </p:sp>
      <p:sp>
        <p:nvSpPr>
          <p:cNvPr id="3" name="Espace réservé du contenu 2">
            <a:extLst>
              <a:ext uri="{FF2B5EF4-FFF2-40B4-BE49-F238E27FC236}">
                <a16:creationId xmlns:a16="http://schemas.microsoft.com/office/drawing/2014/main" id="{1A4A57F4-DD6C-4ED2-853B-79324B4395C7}"/>
              </a:ext>
            </a:extLst>
          </p:cNvPr>
          <p:cNvSpPr>
            <a:spLocks noGrp="1"/>
          </p:cNvSpPr>
          <p:nvPr>
            <p:ph idx="1"/>
          </p:nvPr>
        </p:nvSpPr>
        <p:spPr>
          <a:xfrm>
            <a:off x="687493" y="6294291"/>
            <a:ext cx="9410563" cy="303495"/>
          </a:xfrm>
        </p:spPr>
        <p:txBody>
          <a:bodyPr>
            <a:normAutofit fontScale="85000" lnSpcReduction="10000"/>
          </a:bodyPr>
          <a:lstStyle/>
          <a:p>
            <a:pPr marL="0" indent="0">
              <a:buNone/>
            </a:pPr>
            <a:r>
              <a:rPr lang="fr-FR" sz="1400" dirty="0">
                <a:hlinkClick r:id="rId2"/>
              </a:rPr>
              <a:t>https://www.sensgene.com/centre-de-documentation/video-comment-accueillir-les-personnes-aveugles-et-malvoyantes-a-l-hopital</a:t>
            </a:r>
            <a:endParaRPr lang="fr-FR" sz="1400" dirty="0"/>
          </a:p>
          <a:p>
            <a:pPr marL="0" indent="0">
              <a:buNone/>
            </a:pPr>
            <a:endParaRPr lang="fr-FR" dirty="0"/>
          </a:p>
        </p:txBody>
      </p:sp>
      <p:pic>
        <p:nvPicPr>
          <p:cNvPr id="4" name="Image 3">
            <a:extLst>
              <a:ext uri="{FF2B5EF4-FFF2-40B4-BE49-F238E27FC236}">
                <a16:creationId xmlns:a16="http://schemas.microsoft.com/office/drawing/2014/main" id="{42433CA1-0331-4753-A430-272E7F1FD87F}"/>
              </a:ext>
            </a:extLst>
          </p:cNvPr>
          <p:cNvPicPr>
            <a:picLocks noChangeAspect="1"/>
          </p:cNvPicPr>
          <p:nvPr/>
        </p:nvPicPr>
        <p:blipFill>
          <a:blip r:embed="rId3"/>
          <a:stretch>
            <a:fillRect/>
          </a:stretch>
        </p:blipFill>
        <p:spPr>
          <a:xfrm>
            <a:off x="590846" y="1189192"/>
            <a:ext cx="5418667" cy="2337381"/>
          </a:xfrm>
          <a:prstGeom prst="rect">
            <a:avLst/>
          </a:prstGeom>
        </p:spPr>
      </p:pic>
      <p:pic>
        <p:nvPicPr>
          <p:cNvPr id="5" name="Image 4">
            <a:extLst>
              <a:ext uri="{FF2B5EF4-FFF2-40B4-BE49-F238E27FC236}">
                <a16:creationId xmlns:a16="http://schemas.microsoft.com/office/drawing/2014/main" id="{DBB08214-5A1E-490E-8068-FFBFA67EBC7B}"/>
              </a:ext>
            </a:extLst>
          </p:cNvPr>
          <p:cNvPicPr>
            <a:picLocks noChangeAspect="1"/>
          </p:cNvPicPr>
          <p:nvPr/>
        </p:nvPicPr>
        <p:blipFill>
          <a:blip r:embed="rId4"/>
          <a:stretch>
            <a:fillRect/>
          </a:stretch>
        </p:blipFill>
        <p:spPr>
          <a:xfrm>
            <a:off x="791059" y="3394591"/>
            <a:ext cx="8217322" cy="2749691"/>
          </a:xfrm>
          <a:prstGeom prst="rect">
            <a:avLst/>
          </a:prstGeom>
        </p:spPr>
      </p:pic>
      <p:pic>
        <p:nvPicPr>
          <p:cNvPr id="6" name="Image 5">
            <a:extLst>
              <a:ext uri="{FF2B5EF4-FFF2-40B4-BE49-F238E27FC236}">
                <a16:creationId xmlns:a16="http://schemas.microsoft.com/office/drawing/2014/main" id="{55CDAF87-2BB3-487B-B3A4-048A3F4BDE4C}"/>
              </a:ext>
            </a:extLst>
          </p:cNvPr>
          <p:cNvPicPr>
            <a:picLocks noChangeAspect="1"/>
          </p:cNvPicPr>
          <p:nvPr/>
        </p:nvPicPr>
        <p:blipFill>
          <a:blip r:embed="rId5"/>
          <a:stretch>
            <a:fillRect/>
          </a:stretch>
        </p:blipFill>
        <p:spPr>
          <a:xfrm>
            <a:off x="8561852" y="941765"/>
            <a:ext cx="2552831" cy="2806844"/>
          </a:xfrm>
          <a:prstGeom prst="rect">
            <a:avLst/>
          </a:prstGeom>
        </p:spPr>
      </p:pic>
      <p:pic>
        <p:nvPicPr>
          <p:cNvPr id="7" name="Image 6">
            <a:extLst>
              <a:ext uri="{FF2B5EF4-FFF2-40B4-BE49-F238E27FC236}">
                <a16:creationId xmlns:a16="http://schemas.microsoft.com/office/drawing/2014/main" id="{6BEB5C14-46A1-4759-9987-AA733F67E4AC}"/>
              </a:ext>
            </a:extLst>
          </p:cNvPr>
          <p:cNvPicPr>
            <a:picLocks noChangeAspect="1"/>
          </p:cNvPicPr>
          <p:nvPr/>
        </p:nvPicPr>
        <p:blipFill>
          <a:blip r:embed="rId6"/>
          <a:stretch>
            <a:fillRect/>
          </a:stretch>
        </p:blipFill>
        <p:spPr>
          <a:xfrm>
            <a:off x="5996609" y="1660952"/>
            <a:ext cx="2533780" cy="1733639"/>
          </a:xfrm>
          <a:prstGeom prst="rect">
            <a:avLst/>
          </a:prstGeom>
        </p:spPr>
      </p:pic>
    </p:spTree>
    <p:extLst>
      <p:ext uri="{BB962C8B-B14F-4D97-AF65-F5344CB8AC3E}">
        <p14:creationId xmlns:p14="http://schemas.microsoft.com/office/powerpoint/2010/main" val="353339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8BF646-2121-4BCE-AEBE-66FC01393D9D}"/>
              </a:ext>
            </a:extLst>
          </p:cNvPr>
          <p:cNvSpPr>
            <a:spLocks noGrp="1"/>
          </p:cNvSpPr>
          <p:nvPr>
            <p:ph type="title"/>
          </p:nvPr>
        </p:nvSpPr>
        <p:spPr/>
        <p:txBody>
          <a:bodyPr>
            <a:normAutofit fontScale="90000"/>
          </a:bodyPr>
          <a:lstStyle/>
          <a:p>
            <a:r>
              <a:rPr lang="fr-FR" dirty="0"/>
              <a:t>Association François Giraud contre le Cancer, 4/5 </a:t>
            </a:r>
            <a:br>
              <a:rPr lang="fr-FR" dirty="0"/>
            </a:br>
            <a:r>
              <a:rPr lang="fr-FR" i="1" dirty="0"/>
              <a:t>pour l’accès à l’information des personnes sourdes, </a:t>
            </a:r>
            <a:br>
              <a:rPr lang="fr-FR" dirty="0"/>
            </a:br>
            <a:endParaRPr lang="fr-FR" dirty="0"/>
          </a:p>
        </p:txBody>
      </p:sp>
      <p:sp>
        <p:nvSpPr>
          <p:cNvPr id="3" name="Espace réservé du contenu 2">
            <a:extLst>
              <a:ext uri="{FF2B5EF4-FFF2-40B4-BE49-F238E27FC236}">
                <a16:creationId xmlns:a16="http://schemas.microsoft.com/office/drawing/2014/main" id="{6A95548D-6CDF-493F-931F-42336D168BB3}"/>
              </a:ext>
            </a:extLst>
          </p:cNvPr>
          <p:cNvSpPr>
            <a:spLocks noGrp="1"/>
          </p:cNvSpPr>
          <p:nvPr>
            <p:ph idx="1"/>
          </p:nvPr>
        </p:nvSpPr>
        <p:spPr/>
        <p:txBody>
          <a:bodyPr>
            <a:normAutofit/>
          </a:bodyPr>
          <a:lstStyle/>
          <a:p>
            <a:pPr marL="0" indent="0">
              <a:buNone/>
            </a:pPr>
            <a:r>
              <a:rPr lang="fr-FR" b="1" dirty="0"/>
              <a:t>L’association : </a:t>
            </a:r>
          </a:p>
          <a:p>
            <a:pPr marL="0" indent="0">
              <a:spcBef>
                <a:spcPts val="0"/>
              </a:spcBef>
              <a:buNone/>
            </a:pPr>
            <a:r>
              <a:rPr lang="fr-FR" dirty="0"/>
              <a:t>Site, entièrement dédié à l’information et aux moyens de dépistages du cancer, en Langue des Signes Française (LSF). Inauguration de l’’association le 12 septembre 2015.</a:t>
            </a:r>
          </a:p>
          <a:p>
            <a:pPr marL="0" indent="0">
              <a:spcBef>
                <a:spcPts val="0"/>
              </a:spcBef>
              <a:buNone/>
            </a:pPr>
            <a:r>
              <a:rPr lang="fr-FR" dirty="0">
                <a:hlinkClick r:id="rId2"/>
              </a:rPr>
              <a:t>http://www.association-francoisgiraud.fr/</a:t>
            </a:r>
            <a:endParaRPr lang="fr-FR" dirty="0"/>
          </a:p>
          <a:p>
            <a:pPr marL="0" indent="0">
              <a:buNone/>
            </a:pPr>
            <a:endParaRPr lang="fr-FR" dirty="0"/>
          </a:p>
          <a:p>
            <a:pPr marL="0" indent="0">
              <a:spcBef>
                <a:spcPts val="0"/>
              </a:spcBef>
              <a:buNone/>
            </a:pPr>
            <a:r>
              <a:rPr lang="fr-FR" b="1" dirty="0"/>
              <a:t>Vidéo accessible sur entre autre sur : </a:t>
            </a:r>
          </a:p>
          <a:p>
            <a:pPr marL="0" indent="0">
              <a:spcBef>
                <a:spcPts val="0"/>
              </a:spcBef>
              <a:buNone/>
            </a:pPr>
            <a:r>
              <a:rPr lang="fr-FR" dirty="0"/>
              <a:t>Les recommandations HAS : </a:t>
            </a:r>
            <a:r>
              <a:rPr lang="fr-FR" dirty="0">
                <a:hlinkClick r:id="rId3"/>
              </a:rPr>
              <a:t>https://www.association-francoisgiraud.fr/guide-amelioration-has/</a:t>
            </a:r>
            <a:endParaRPr lang="fr-FR" dirty="0"/>
          </a:p>
          <a:p>
            <a:pPr marL="0" indent="0">
              <a:spcBef>
                <a:spcPts val="0"/>
              </a:spcBef>
              <a:buNone/>
            </a:pPr>
            <a:endParaRPr lang="fr-FR" dirty="0"/>
          </a:p>
          <a:p>
            <a:pPr marL="0" indent="0">
              <a:spcBef>
                <a:spcPts val="0"/>
              </a:spcBef>
              <a:buNone/>
            </a:pPr>
            <a:r>
              <a:rPr lang="fr-FR" dirty="0"/>
              <a:t>Les Démarches lors d'un cancer en LSF : </a:t>
            </a:r>
            <a:r>
              <a:rPr lang="fr-FR" dirty="0">
                <a:hlinkClick r:id="rId4"/>
              </a:rPr>
              <a:t>https://www.youtube.com/watch?v=t-SqxzW45k4&amp;t=51s</a:t>
            </a:r>
            <a:endParaRPr lang="fr-FR" dirty="0"/>
          </a:p>
          <a:p>
            <a:pPr marL="0" indent="0">
              <a:buNone/>
            </a:pPr>
            <a:endParaRPr lang="fr-FR" dirty="0"/>
          </a:p>
          <a:p>
            <a:pPr>
              <a:buFont typeface="Wingdings" panose="05000000000000000000" pitchFamily="2" charset="2"/>
              <a:buChar char="Ø"/>
            </a:pPr>
            <a:r>
              <a:rPr lang="fr-FR" dirty="0"/>
              <a:t>Le Président de l’association est un infirmier salarié de Curie St Cloud. </a:t>
            </a:r>
          </a:p>
        </p:txBody>
      </p:sp>
    </p:spTree>
    <p:extLst>
      <p:ext uri="{BB962C8B-B14F-4D97-AF65-F5344CB8AC3E}">
        <p14:creationId xmlns:p14="http://schemas.microsoft.com/office/powerpoint/2010/main" val="2747724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4AE13F-C240-459D-8440-014AB550EEDC}"/>
              </a:ext>
            </a:extLst>
          </p:cNvPr>
          <p:cNvSpPr>
            <a:spLocks noGrp="1"/>
          </p:cNvSpPr>
          <p:nvPr>
            <p:ph type="title"/>
          </p:nvPr>
        </p:nvSpPr>
        <p:spPr>
          <a:xfrm>
            <a:off x="1026705" y="0"/>
            <a:ext cx="8250358" cy="807323"/>
          </a:xfrm>
        </p:spPr>
        <p:txBody>
          <a:bodyPr>
            <a:normAutofit fontScale="90000"/>
          </a:bodyPr>
          <a:lstStyle/>
          <a:p>
            <a:r>
              <a:rPr lang="fr-FR" dirty="0"/>
              <a:t>Applications de communication disponibles sur smartphone 5/5</a:t>
            </a:r>
            <a:br>
              <a:rPr lang="fr-FR" dirty="0"/>
            </a:br>
            <a:r>
              <a:rPr lang="fr-FR" i="1" dirty="0"/>
              <a:t>Benchmark – Ordre National des médecins</a:t>
            </a:r>
          </a:p>
        </p:txBody>
      </p:sp>
      <p:sp>
        <p:nvSpPr>
          <p:cNvPr id="3" name="Espace réservé du contenu 2">
            <a:extLst>
              <a:ext uri="{FF2B5EF4-FFF2-40B4-BE49-F238E27FC236}">
                <a16:creationId xmlns:a16="http://schemas.microsoft.com/office/drawing/2014/main" id="{0F22B630-4E67-4520-9D03-B59130B43ACD}"/>
              </a:ext>
            </a:extLst>
          </p:cNvPr>
          <p:cNvSpPr>
            <a:spLocks noGrp="1"/>
          </p:cNvSpPr>
          <p:nvPr>
            <p:ph idx="1"/>
          </p:nvPr>
        </p:nvSpPr>
        <p:spPr>
          <a:xfrm>
            <a:off x="335061" y="807323"/>
            <a:ext cx="11156118" cy="6120950"/>
          </a:xfrm>
        </p:spPr>
        <p:txBody>
          <a:bodyPr>
            <a:normAutofit/>
          </a:bodyPr>
          <a:lstStyle/>
          <a:p>
            <a:pPr marL="0" indent="0">
              <a:lnSpc>
                <a:spcPct val="120000"/>
              </a:lnSpc>
              <a:spcBef>
                <a:spcPts val="0"/>
              </a:spcBef>
              <a:buNone/>
            </a:pPr>
            <a:r>
              <a:rPr lang="fr-FR" sz="1100" dirty="0"/>
              <a:t>Les smartphones proposent actuellement des outils de base</a:t>
            </a:r>
          </a:p>
          <a:p>
            <a:pPr marL="0" indent="0">
              <a:lnSpc>
                <a:spcPct val="120000"/>
              </a:lnSpc>
              <a:spcBef>
                <a:spcPts val="0"/>
              </a:spcBef>
              <a:buNone/>
            </a:pPr>
            <a:r>
              <a:rPr lang="fr-FR" sz="1100" b="1" dirty="0"/>
              <a:t>Outils disponibles sur les différents Stores d’applications :</a:t>
            </a:r>
          </a:p>
          <a:p>
            <a:pPr marL="0" indent="0">
              <a:lnSpc>
                <a:spcPct val="120000"/>
              </a:lnSpc>
              <a:spcBef>
                <a:spcPts val="0"/>
              </a:spcBef>
              <a:buNone/>
            </a:pPr>
            <a:r>
              <a:rPr lang="fr-FR" sz="1100" dirty="0"/>
              <a:t>- « Transcription instantanée et Notifications de son », </a:t>
            </a:r>
            <a:r>
              <a:rPr lang="fr-FR" sz="1100" b="1" dirty="0"/>
              <a:t>outil Google </a:t>
            </a:r>
            <a:r>
              <a:rPr lang="fr-FR" sz="1100" dirty="0"/>
              <a:t>de transcription automatique.</a:t>
            </a:r>
          </a:p>
          <a:p>
            <a:pPr marL="0" indent="0">
              <a:lnSpc>
                <a:spcPct val="120000"/>
              </a:lnSpc>
              <a:spcBef>
                <a:spcPts val="0"/>
              </a:spcBef>
              <a:buNone/>
            </a:pPr>
            <a:r>
              <a:rPr lang="fr-FR" sz="1100" dirty="0"/>
              <a:t>- « </a:t>
            </a:r>
            <a:r>
              <a:rPr lang="fr-FR" sz="1100" b="1" dirty="0"/>
              <a:t>Ava</a:t>
            </a:r>
            <a:r>
              <a:rPr lang="fr-FR" sz="1100" dirty="0"/>
              <a:t>, des sous-titres pour tous », système franco-français.</a:t>
            </a:r>
          </a:p>
          <a:p>
            <a:pPr marL="0" indent="0">
              <a:lnSpc>
                <a:spcPct val="120000"/>
              </a:lnSpc>
              <a:spcBef>
                <a:spcPts val="0"/>
              </a:spcBef>
              <a:buNone/>
            </a:pPr>
            <a:r>
              <a:rPr lang="fr-FR" sz="1100" dirty="0"/>
              <a:t>- « </a:t>
            </a:r>
            <a:r>
              <a:rPr lang="fr-FR" sz="1100" b="1" dirty="0" err="1"/>
              <a:t>Messag’in</a:t>
            </a:r>
            <a:r>
              <a:rPr lang="fr-FR" sz="1100" b="1" dirty="0"/>
              <a:t> </a:t>
            </a:r>
            <a:r>
              <a:rPr lang="fr-FR" sz="1100" dirty="0"/>
              <a:t>», outil de transcription à distance</a:t>
            </a:r>
          </a:p>
          <a:p>
            <a:pPr marL="0" indent="0">
              <a:lnSpc>
                <a:spcPct val="120000"/>
              </a:lnSpc>
              <a:spcBef>
                <a:spcPts val="0"/>
              </a:spcBef>
              <a:buNone/>
            </a:pPr>
            <a:r>
              <a:rPr lang="fr-FR" sz="1100" dirty="0"/>
              <a:t>- </a:t>
            </a:r>
            <a:r>
              <a:rPr lang="fr-FR" sz="1100" b="1" dirty="0"/>
              <a:t>« </a:t>
            </a:r>
            <a:r>
              <a:rPr lang="fr-FR" sz="1100" b="1" dirty="0" err="1"/>
              <a:t>Rogervoice</a:t>
            </a:r>
            <a:r>
              <a:rPr lang="fr-FR" sz="1100" b="1" dirty="0"/>
              <a:t> </a:t>
            </a:r>
            <a:r>
              <a:rPr lang="fr-FR" sz="1100" dirty="0"/>
              <a:t>», outil de sous-titrage en direct des appels téléphoniques, mis en place par la Fédération Française des Télécom et lancé en octobre 2019.</a:t>
            </a:r>
          </a:p>
          <a:p>
            <a:pPr marL="0" indent="0">
              <a:lnSpc>
                <a:spcPct val="120000"/>
              </a:lnSpc>
              <a:spcBef>
                <a:spcPts val="0"/>
              </a:spcBef>
              <a:buNone/>
            </a:pPr>
            <a:endParaRPr lang="fr-FR" sz="1100" dirty="0"/>
          </a:p>
          <a:p>
            <a:pPr marL="0" indent="0">
              <a:lnSpc>
                <a:spcPct val="120000"/>
              </a:lnSpc>
              <a:spcBef>
                <a:spcPts val="0"/>
              </a:spcBef>
              <a:buNone/>
            </a:pPr>
            <a:r>
              <a:rPr lang="fr-FR" sz="1100" b="1" dirty="0"/>
              <a:t>Applications disponibles sur les stores et spécifiques à la communication des personnes malentendantes et sourdes dans le cadre de leur prise en charge médicale :</a:t>
            </a:r>
          </a:p>
          <a:p>
            <a:pPr marL="177800" indent="-165100">
              <a:lnSpc>
                <a:spcPct val="120000"/>
              </a:lnSpc>
              <a:spcBef>
                <a:spcPts val="0"/>
              </a:spcBef>
              <a:buFont typeface="Wingdings" panose="05000000000000000000" pitchFamily="2" charset="2"/>
              <a:buChar char="§"/>
            </a:pPr>
            <a:r>
              <a:rPr lang="fr-FR" sz="1100" b="1" dirty="0"/>
              <a:t>Urgence 114</a:t>
            </a:r>
            <a:r>
              <a:rPr lang="fr-FR" sz="1100" dirty="0"/>
              <a:t>, numéro d’appel d’urgence pour les malentendants et sourds. Numéro unique, national, </a:t>
            </a:r>
            <a:r>
              <a:rPr lang="fr-FR" sz="1100" b="1" dirty="0"/>
              <a:t>gratuit est accessible par visiophonie, tchat, SMS ou fax, 24h/24, </a:t>
            </a:r>
            <a:r>
              <a:rPr lang="fr-FR" sz="1100" dirty="0"/>
              <a:t>7j/7. Des agents de régulation 114, sourds et entendants, gèrent l’appel et contactent le service d’urgence le plus proche : SAMU (15), Police-Gendarmerie (17), Sapeurs-Pompiers (18).</a:t>
            </a:r>
          </a:p>
          <a:p>
            <a:pPr marL="177800" indent="-165100">
              <a:lnSpc>
                <a:spcPct val="120000"/>
              </a:lnSpc>
              <a:spcBef>
                <a:spcPts val="0"/>
              </a:spcBef>
              <a:buFont typeface="Wingdings" panose="05000000000000000000" pitchFamily="2" charset="2"/>
              <a:buChar char="§"/>
            </a:pPr>
            <a:r>
              <a:rPr lang="fr-FR" sz="1100" b="1" dirty="0" err="1"/>
              <a:t>MédiPicto</a:t>
            </a:r>
            <a:r>
              <a:rPr lang="fr-FR" sz="1100" dirty="0"/>
              <a:t>, kit communication de l’APHP, qui permet aux professionnels de santé de communiquer avec les patients ayant des difficultés à s’exprimer (dialogue à l’aide de pictogrammes)</a:t>
            </a:r>
          </a:p>
          <a:p>
            <a:pPr marL="177800" indent="-165100">
              <a:lnSpc>
                <a:spcPct val="120000"/>
              </a:lnSpc>
              <a:spcBef>
                <a:spcPts val="0"/>
              </a:spcBef>
              <a:buFont typeface="Wingdings" panose="05000000000000000000" pitchFamily="2" charset="2"/>
              <a:buChar char="§"/>
            </a:pPr>
            <a:r>
              <a:rPr lang="fr-FR" sz="1100" dirty="0" err="1"/>
              <a:t>TraducMed</a:t>
            </a:r>
            <a:r>
              <a:rPr lang="fr-FR" sz="1100" dirty="0"/>
              <a:t>, outil d’aide à la prise en charge médicale des patients migrants</a:t>
            </a:r>
          </a:p>
          <a:p>
            <a:pPr indent="-165100">
              <a:lnSpc>
                <a:spcPct val="120000"/>
              </a:lnSpc>
              <a:spcBef>
                <a:spcPts val="0"/>
              </a:spcBef>
              <a:buFont typeface="Wingdings" panose="05000000000000000000" pitchFamily="2" charset="2"/>
              <a:buChar char="§"/>
            </a:pPr>
            <a:endParaRPr lang="fr-FR" sz="1100" dirty="0"/>
          </a:p>
          <a:p>
            <a:pPr marL="0" indent="0">
              <a:lnSpc>
                <a:spcPct val="120000"/>
              </a:lnSpc>
              <a:spcBef>
                <a:spcPts val="0"/>
              </a:spcBef>
              <a:buNone/>
            </a:pPr>
            <a:r>
              <a:rPr lang="fr-FR" sz="1100" b="1" dirty="0"/>
              <a:t>Applications spécifiques au système d’exploitation iOS (Apple)</a:t>
            </a:r>
          </a:p>
          <a:p>
            <a:pPr marL="0" indent="0">
              <a:lnSpc>
                <a:spcPct val="120000"/>
              </a:lnSpc>
              <a:spcBef>
                <a:spcPts val="0"/>
              </a:spcBef>
              <a:buNone/>
            </a:pPr>
            <a:r>
              <a:rPr lang="fr-FR" sz="1100" dirty="0"/>
              <a:t>Le système d’exploitation iOS a développé des fonctionnalités d’accessibilité pour les utilisateurs malentendants et sourds, par exemple :</a:t>
            </a:r>
          </a:p>
          <a:p>
            <a:pPr marL="177800" indent="-177800">
              <a:lnSpc>
                <a:spcPct val="120000"/>
              </a:lnSpc>
              <a:spcBef>
                <a:spcPts val="0"/>
              </a:spcBef>
              <a:buFont typeface="Wingdings" panose="05000000000000000000" pitchFamily="2" charset="2"/>
              <a:buChar char="§"/>
            </a:pPr>
            <a:r>
              <a:rPr lang="fr-FR" sz="1100" b="1" dirty="0"/>
              <a:t>« Live </a:t>
            </a:r>
            <a:r>
              <a:rPr lang="fr-FR" sz="1100" b="1" dirty="0" err="1"/>
              <a:t>Listen</a:t>
            </a:r>
            <a:r>
              <a:rPr lang="fr-FR" sz="1100" b="1" dirty="0"/>
              <a:t> »</a:t>
            </a:r>
            <a:r>
              <a:rPr lang="fr-FR" sz="1100" dirty="0"/>
              <a:t>, outil d’écoute en temps réel pour les personnes malentendantes, afin de percevoir plus nettement l’interlocuteur lors d’une conversation, même si celui-ci se trouve de l’autre côté de la pièce ou que l’environnement est bruyant. Le son peut être envoyé vers les appareils auditifs/écouteurs de la marque.</a:t>
            </a:r>
          </a:p>
          <a:p>
            <a:pPr marL="177800" indent="-177800">
              <a:lnSpc>
                <a:spcPct val="120000"/>
              </a:lnSpc>
              <a:spcBef>
                <a:spcPts val="0"/>
              </a:spcBef>
              <a:buFont typeface="Wingdings" panose="05000000000000000000" pitchFamily="2" charset="2"/>
              <a:buChar char="§"/>
            </a:pPr>
            <a:r>
              <a:rPr lang="fr-FR" sz="1100" b="1" dirty="0"/>
              <a:t>Appels RTT</a:t>
            </a:r>
            <a:r>
              <a:rPr lang="fr-FR" sz="1100" dirty="0"/>
              <a:t>, permettant de réaliser des </a:t>
            </a:r>
            <a:r>
              <a:rPr lang="fr-FR" sz="1100" b="1" dirty="0"/>
              <a:t>appels téléphoniques par message texte </a:t>
            </a:r>
            <a:r>
              <a:rPr lang="fr-FR" sz="1100" dirty="0"/>
              <a:t>en temps réel (transmission instantanée d’un message à mesure qu’il est composé). cette option offre la possibilité de saisir du texte pour communiquer en direct lors d’un appel téléphonique.</a:t>
            </a:r>
          </a:p>
          <a:p>
            <a:pPr marL="177800" indent="-177800">
              <a:lnSpc>
                <a:spcPct val="120000"/>
              </a:lnSpc>
              <a:spcBef>
                <a:spcPts val="0"/>
              </a:spcBef>
              <a:buFont typeface="Wingdings" panose="05000000000000000000" pitchFamily="2" charset="2"/>
              <a:buChar char="§"/>
            </a:pPr>
            <a:r>
              <a:rPr lang="fr-FR" sz="1100" b="1" dirty="0"/>
              <a:t>Alertes visuelles : le flash LED de l’iPhone ou iPad Pro </a:t>
            </a:r>
            <a:r>
              <a:rPr lang="fr-FR" sz="1100" dirty="0"/>
              <a:t>peut clignoter lorsque l’appareil est verrouillé et que l’utilisateur reçoit une notifications.</a:t>
            </a:r>
          </a:p>
          <a:p>
            <a:pPr marL="177800" indent="-177800">
              <a:lnSpc>
                <a:spcPct val="120000"/>
              </a:lnSpc>
              <a:spcBef>
                <a:spcPts val="0"/>
              </a:spcBef>
              <a:buFont typeface="Wingdings" panose="05000000000000000000" pitchFamily="2" charset="2"/>
              <a:buChar char="§"/>
            </a:pPr>
            <a:r>
              <a:rPr lang="fr-FR" sz="1100" b="1" dirty="0"/>
              <a:t>Appels vidéo </a:t>
            </a:r>
            <a:r>
              <a:rPr lang="fr-FR" sz="1100" b="1" dirty="0" err="1"/>
              <a:t>Facetime</a:t>
            </a:r>
            <a:r>
              <a:rPr lang="fr-FR" sz="1100" dirty="0"/>
              <a:t>, fonctionnalité dont tout appareil iOS est doté, qui permet une communication en langue des signes.</a:t>
            </a:r>
          </a:p>
          <a:p>
            <a:pPr marL="0" indent="0">
              <a:lnSpc>
                <a:spcPct val="120000"/>
              </a:lnSpc>
              <a:spcBef>
                <a:spcPts val="0"/>
              </a:spcBef>
              <a:buNone/>
            </a:pPr>
            <a:endParaRPr lang="fr-FR" sz="1100" dirty="0"/>
          </a:p>
          <a:p>
            <a:pPr marL="0" indent="0">
              <a:lnSpc>
                <a:spcPct val="120000"/>
              </a:lnSpc>
              <a:spcBef>
                <a:spcPts val="0"/>
              </a:spcBef>
              <a:buNone/>
            </a:pPr>
            <a:r>
              <a:rPr lang="fr-FR" sz="1100" b="1" dirty="0"/>
              <a:t>Services d’accessibilité téléphonique et physique dédiés aux personnes malentendantes et sourdes :</a:t>
            </a:r>
          </a:p>
          <a:p>
            <a:pPr marL="0" indent="0">
              <a:lnSpc>
                <a:spcPct val="120000"/>
              </a:lnSpc>
              <a:spcBef>
                <a:spcPts val="0"/>
              </a:spcBef>
              <a:buNone/>
            </a:pPr>
            <a:r>
              <a:rPr lang="fr-FR" sz="1100" dirty="0"/>
              <a:t>- </a:t>
            </a:r>
            <a:r>
              <a:rPr lang="fr-FR" sz="1100" b="1" dirty="0" err="1"/>
              <a:t>Elioz</a:t>
            </a:r>
            <a:r>
              <a:rPr lang="fr-FR" sz="1100" b="1" dirty="0"/>
              <a:t> et  </a:t>
            </a:r>
            <a:r>
              <a:rPr lang="fr-FR" sz="1100" b="1" dirty="0" err="1"/>
              <a:t>Acceo</a:t>
            </a:r>
            <a:endParaRPr lang="fr-FR" sz="1100" b="1" dirty="0"/>
          </a:p>
          <a:p>
            <a:pPr marL="0" indent="0">
              <a:lnSpc>
                <a:spcPct val="120000"/>
              </a:lnSpc>
              <a:spcBef>
                <a:spcPts val="0"/>
              </a:spcBef>
              <a:buNone/>
            </a:pPr>
            <a:r>
              <a:rPr lang="fr-FR" sz="1100" dirty="0"/>
              <a:t>Ces services proposent des services similaires de solutions d’accueil physique et téléphonique de personnes malentendantes et sourdes</a:t>
            </a:r>
          </a:p>
          <a:p>
            <a:pPr>
              <a:lnSpc>
                <a:spcPct val="120000"/>
              </a:lnSpc>
              <a:spcBef>
                <a:spcPts val="0"/>
              </a:spcBef>
              <a:buFont typeface="Wingdings" panose="05000000000000000000" pitchFamily="2" charset="2"/>
              <a:buChar char="Ä"/>
            </a:pPr>
            <a:r>
              <a:rPr lang="fr-FR" sz="1100" dirty="0"/>
              <a:t>Par exemple, la RATP utilise les services d’</a:t>
            </a:r>
            <a:r>
              <a:rPr lang="fr-FR" sz="1100" dirty="0" err="1"/>
              <a:t>Elioz</a:t>
            </a:r>
            <a:r>
              <a:rPr lang="fr-FR" sz="1100" dirty="0"/>
              <a:t>, plateformes d'interprétation LSF, TTRP, LPC : </a:t>
            </a:r>
            <a:r>
              <a:rPr lang="fr-FR" sz="1100" dirty="0">
                <a:hlinkClick r:id="rId2"/>
              </a:rPr>
              <a:t>https://www.ratp.fr/accessibilite/retrouvez-ici-tous-vos-contacts-accessibilite</a:t>
            </a:r>
            <a:endParaRPr lang="fr-FR" sz="1100" dirty="0"/>
          </a:p>
          <a:p>
            <a:pPr marL="0" indent="0">
              <a:lnSpc>
                <a:spcPct val="120000"/>
              </a:lnSpc>
              <a:spcBef>
                <a:spcPts val="0"/>
              </a:spcBef>
              <a:buNone/>
            </a:pPr>
            <a:r>
              <a:rPr lang="fr-FR" sz="1100" dirty="0"/>
              <a:t>- </a:t>
            </a:r>
            <a:r>
              <a:rPr lang="fr-FR" sz="1100" dirty="0" err="1"/>
              <a:t>Tadeo</a:t>
            </a:r>
            <a:r>
              <a:rPr lang="fr-FR" sz="1100" dirty="0"/>
              <a:t>, solutions pour salariés malentendants et sourds</a:t>
            </a:r>
          </a:p>
        </p:txBody>
      </p:sp>
    </p:spTree>
    <p:extLst>
      <p:ext uri="{BB962C8B-B14F-4D97-AF65-F5344CB8AC3E}">
        <p14:creationId xmlns:p14="http://schemas.microsoft.com/office/powerpoint/2010/main" val="3318849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83A2B5-C2D8-4248-91E5-AB7BEDEB577C}"/>
              </a:ext>
            </a:extLst>
          </p:cNvPr>
          <p:cNvSpPr>
            <a:spLocks noGrp="1"/>
          </p:cNvSpPr>
          <p:nvPr>
            <p:ph type="title"/>
          </p:nvPr>
        </p:nvSpPr>
        <p:spPr>
          <a:xfrm>
            <a:off x="1133503" y="9316"/>
            <a:ext cx="8250358" cy="628638"/>
          </a:xfrm>
        </p:spPr>
        <p:txBody>
          <a:bodyPr>
            <a:normAutofit fontScale="90000"/>
          </a:bodyPr>
          <a:lstStyle/>
          <a:p>
            <a:r>
              <a:rPr lang="fr-FR" sz="2000" dirty="0"/>
              <a:t>Benchmark – prise de rdv pour sourd/malentendant</a:t>
            </a:r>
            <a:br>
              <a:rPr lang="fr-FR" sz="2000" dirty="0"/>
            </a:br>
            <a:r>
              <a:rPr lang="fr-FR" sz="2000" i="1" dirty="0"/>
              <a:t>Zoom sur mise en œuvre à La Pitié Salpêtrière </a:t>
            </a:r>
          </a:p>
        </p:txBody>
      </p:sp>
      <p:sp>
        <p:nvSpPr>
          <p:cNvPr id="3" name="Espace réservé du contenu 2">
            <a:extLst>
              <a:ext uri="{FF2B5EF4-FFF2-40B4-BE49-F238E27FC236}">
                <a16:creationId xmlns:a16="http://schemas.microsoft.com/office/drawing/2014/main" id="{FB78C608-630C-4815-B4A4-CBA6062ABD77}"/>
              </a:ext>
            </a:extLst>
          </p:cNvPr>
          <p:cNvSpPr>
            <a:spLocks noGrp="1"/>
          </p:cNvSpPr>
          <p:nvPr>
            <p:ph idx="1"/>
          </p:nvPr>
        </p:nvSpPr>
        <p:spPr>
          <a:xfrm>
            <a:off x="474133" y="5910564"/>
            <a:ext cx="10892072" cy="628638"/>
          </a:xfrm>
        </p:spPr>
        <p:txBody>
          <a:bodyPr>
            <a:normAutofit lnSpcReduction="10000"/>
          </a:bodyPr>
          <a:lstStyle/>
          <a:p>
            <a:r>
              <a:rPr lang="fr-FR" dirty="0"/>
              <a:t>Une des recommandation est de mette en place </a:t>
            </a:r>
            <a:r>
              <a:rPr lang="fr-FR" b="1" dirty="0"/>
              <a:t>une page dédiée aux patients </a:t>
            </a:r>
            <a:r>
              <a:rPr lang="fr-FR" dirty="0"/>
              <a:t>en situation de handicap; Ex de La Pitié qui </a:t>
            </a:r>
            <a:r>
              <a:rPr lang="fr-FR" dirty="0" err="1"/>
              <a:t>recoit</a:t>
            </a:r>
            <a:r>
              <a:rPr lang="fr-FR" dirty="0"/>
              <a:t> désormais 3k patients sourds/mal entendant par an </a:t>
            </a:r>
          </a:p>
        </p:txBody>
      </p:sp>
      <p:pic>
        <p:nvPicPr>
          <p:cNvPr id="4" name="Image 3">
            <a:extLst>
              <a:ext uri="{FF2B5EF4-FFF2-40B4-BE49-F238E27FC236}">
                <a16:creationId xmlns:a16="http://schemas.microsoft.com/office/drawing/2014/main" id="{1E077BD0-D6A7-4556-88FC-DB132493631F}"/>
              </a:ext>
            </a:extLst>
          </p:cNvPr>
          <p:cNvPicPr>
            <a:picLocks noChangeAspect="1"/>
          </p:cNvPicPr>
          <p:nvPr/>
        </p:nvPicPr>
        <p:blipFill>
          <a:blip r:embed="rId2"/>
          <a:stretch>
            <a:fillRect/>
          </a:stretch>
        </p:blipFill>
        <p:spPr>
          <a:xfrm>
            <a:off x="1133503" y="864969"/>
            <a:ext cx="7058977" cy="4818579"/>
          </a:xfrm>
          <a:prstGeom prst="rect">
            <a:avLst/>
          </a:prstGeom>
        </p:spPr>
      </p:pic>
    </p:spTree>
    <p:extLst>
      <p:ext uri="{BB962C8B-B14F-4D97-AF65-F5344CB8AC3E}">
        <p14:creationId xmlns:p14="http://schemas.microsoft.com/office/powerpoint/2010/main" val="4177150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E273E5-1454-4556-BEA1-2087C01CDEE8}"/>
              </a:ext>
            </a:extLst>
          </p:cNvPr>
          <p:cNvSpPr>
            <a:spLocks noGrp="1"/>
          </p:cNvSpPr>
          <p:nvPr>
            <p:ph type="title"/>
          </p:nvPr>
        </p:nvSpPr>
        <p:spPr>
          <a:xfrm>
            <a:off x="1115782" y="176264"/>
            <a:ext cx="9583085" cy="807323"/>
          </a:xfrm>
        </p:spPr>
        <p:txBody>
          <a:bodyPr>
            <a:normAutofit fontScale="90000"/>
          </a:bodyPr>
          <a:lstStyle/>
          <a:p>
            <a:r>
              <a:rPr lang="fr-FR" b="1" dirty="0"/>
              <a:t>Thèse </a:t>
            </a:r>
            <a:r>
              <a:rPr lang="fr-FR" b="1" dirty="0" err="1"/>
              <a:t>nov</a:t>
            </a:r>
            <a:r>
              <a:rPr lang="fr-FR" b="1" dirty="0"/>
              <a:t> 2020 sur : Le Parcours de soins du patient déficient auditif en médecine générale*</a:t>
            </a:r>
            <a:endParaRPr lang="fr-FR" dirty="0"/>
          </a:p>
        </p:txBody>
      </p:sp>
      <p:sp>
        <p:nvSpPr>
          <p:cNvPr id="3" name="Espace réservé du contenu 2">
            <a:extLst>
              <a:ext uri="{FF2B5EF4-FFF2-40B4-BE49-F238E27FC236}">
                <a16:creationId xmlns:a16="http://schemas.microsoft.com/office/drawing/2014/main" id="{CE6122D8-CF82-486E-BEBC-E42158774356}"/>
              </a:ext>
            </a:extLst>
          </p:cNvPr>
          <p:cNvSpPr>
            <a:spLocks noGrp="1"/>
          </p:cNvSpPr>
          <p:nvPr>
            <p:ph idx="1"/>
          </p:nvPr>
        </p:nvSpPr>
        <p:spPr>
          <a:xfrm>
            <a:off x="177602" y="983587"/>
            <a:ext cx="11156705" cy="5874413"/>
          </a:xfrm>
        </p:spPr>
        <p:txBody>
          <a:bodyPr>
            <a:normAutofit fontScale="92500" lnSpcReduction="10000"/>
          </a:bodyPr>
          <a:lstStyle/>
          <a:p>
            <a:pPr marL="0" indent="0">
              <a:spcBef>
                <a:spcPts val="0"/>
              </a:spcBef>
              <a:buNone/>
            </a:pPr>
            <a:r>
              <a:rPr lang="fr-FR" sz="1400" b="1" dirty="0"/>
              <a:t>Constat sur les difficultés rencontrées par les patients déficients auditifs étaient </a:t>
            </a:r>
            <a:r>
              <a:rPr lang="fr-FR" sz="1400" dirty="0"/>
              <a:t>présentes à chaque étape du parcours de soins. </a:t>
            </a:r>
          </a:p>
          <a:p>
            <a:pPr marL="0" indent="0">
              <a:spcBef>
                <a:spcPts val="0"/>
              </a:spcBef>
              <a:buNone/>
            </a:pPr>
            <a:r>
              <a:rPr lang="fr-FR" sz="1400" dirty="0"/>
              <a:t>Dès la prise de RDV, les freins liés à la communication orale étaient un réel souci pour la plupart des sujets. </a:t>
            </a:r>
          </a:p>
          <a:p>
            <a:pPr indent="-161925">
              <a:spcBef>
                <a:spcPts val="0"/>
              </a:spcBef>
              <a:buFont typeface="Arial" panose="020B0604020202020204" pitchFamily="34" charset="0"/>
              <a:buChar char="•"/>
            </a:pPr>
            <a:r>
              <a:rPr lang="fr-FR" sz="1400" dirty="0"/>
              <a:t>L’environnement non adapté est lui aussi un enjeu pour une bonne communication. </a:t>
            </a:r>
          </a:p>
          <a:p>
            <a:pPr indent="-161925">
              <a:spcBef>
                <a:spcPts val="0"/>
              </a:spcBef>
              <a:buFont typeface="Arial" panose="020B0604020202020204" pitchFamily="34" charset="0"/>
              <a:buChar char="•"/>
            </a:pPr>
            <a:r>
              <a:rPr lang="fr-FR" sz="1400" dirty="0"/>
              <a:t>Du fait même de son handicap, le patient déficient auditif </a:t>
            </a:r>
            <a:r>
              <a:rPr lang="fr-FR" sz="1400" b="1" dirty="0"/>
              <a:t>doit fournir davantage de concentration </a:t>
            </a:r>
            <a:r>
              <a:rPr lang="fr-FR" sz="1400" dirty="0"/>
              <a:t>pour assurer une bonne compréhension. En résulte </a:t>
            </a:r>
            <a:r>
              <a:rPr lang="fr-FR" sz="1400" b="1" dirty="0"/>
              <a:t>alors une plus grande fatigabilité</a:t>
            </a:r>
            <a:r>
              <a:rPr lang="fr-FR" sz="1400" dirty="0"/>
              <a:t>.</a:t>
            </a:r>
          </a:p>
          <a:p>
            <a:pPr marL="0" indent="0">
              <a:spcBef>
                <a:spcPts val="0"/>
              </a:spcBef>
              <a:buNone/>
            </a:pPr>
            <a:endParaRPr lang="fr-FR" sz="1400" dirty="0"/>
          </a:p>
          <a:p>
            <a:pPr marL="0" indent="0">
              <a:spcBef>
                <a:spcPts val="0"/>
              </a:spcBef>
              <a:buNone/>
            </a:pPr>
            <a:r>
              <a:rPr lang="fr-FR" sz="1400" b="1" dirty="0"/>
              <a:t>Recommandations</a:t>
            </a:r>
          </a:p>
          <a:p>
            <a:pPr indent="-161925">
              <a:spcBef>
                <a:spcPts val="0"/>
              </a:spcBef>
              <a:buFont typeface="Arial" panose="020B0604020202020204" pitchFamily="34" charset="0"/>
              <a:buChar char="•"/>
            </a:pPr>
            <a:r>
              <a:rPr lang="fr-FR" sz="1400" dirty="0"/>
              <a:t>Avant toute chose, </a:t>
            </a:r>
            <a:r>
              <a:rPr lang="fr-FR" sz="1400" b="1" dirty="0"/>
              <a:t>parler de son handicap</a:t>
            </a:r>
            <a:r>
              <a:rPr lang="fr-FR" sz="1400" dirty="0"/>
              <a:t>, bien que cela ne soit pas toujours simple, permet de mieux appréhender les situations afin d’obtenir plus d’attention et de bienveillance de la part du professionnel. Entreprendre une position stratégique, pour le patient comme pour son interlocuteur permet de </a:t>
            </a:r>
            <a:r>
              <a:rPr lang="fr-FR" sz="1400" b="1" dirty="0"/>
              <a:t>mieux voir les visages et s’aider de la lecture labiale. </a:t>
            </a:r>
          </a:p>
          <a:p>
            <a:pPr indent="-161925">
              <a:spcBef>
                <a:spcPts val="0"/>
              </a:spcBef>
              <a:buFont typeface="Arial" panose="020B0604020202020204" pitchFamily="34" charset="0"/>
              <a:buChar char="•"/>
            </a:pPr>
            <a:r>
              <a:rPr lang="fr-FR" sz="1400" dirty="0"/>
              <a:t>Le médecin comme le pharmacien se doivent d’adopter </a:t>
            </a:r>
            <a:r>
              <a:rPr lang="fr-FR" sz="1400" b="1" dirty="0"/>
              <a:t>un langage clair, approprié et articulé</a:t>
            </a:r>
            <a:r>
              <a:rPr lang="fr-FR" sz="1400" dirty="0"/>
              <a:t>. </a:t>
            </a:r>
          </a:p>
          <a:p>
            <a:pPr indent="-161925">
              <a:spcBef>
                <a:spcPts val="0"/>
              </a:spcBef>
              <a:buFont typeface="Arial" panose="020B0604020202020204" pitchFamily="34" charset="0"/>
              <a:buChar char="•"/>
            </a:pPr>
            <a:r>
              <a:rPr lang="fr-FR" sz="1400" dirty="0"/>
              <a:t>Le fait de « </a:t>
            </a:r>
            <a:r>
              <a:rPr lang="fr-FR" sz="1400" b="1" dirty="0"/>
              <a:t>faire répéter », de « répéter » ou de « reformuler » </a:t>
            </a:r>
            <a:r>
              <a:rPr lang="fr-FR" sz="1400" dirty="0"/>
              <a:t>était la stratégie d’adaptation la plus mentionnée des entretiens. </a:t>
            </a:r>
          </a:p>
          <a:p>
            <a:pPr indent="-161925">
              <a:spcBef>
                <a:spcPts val="0"/>
              </a:spcBef>
              <a:buFont typeface="Arial" panose="020B0604020202020204" pitchFamily="34" charset="0"/>
              <a:buChar char="•"/>
            </a:pPr>
            <a:r>
              <a:rPr lang="fr-FR" sz="1400" dirty="0"/>
              <a:t>Le recours, au 21ème siècle, aux différentes </a:t>
            </a:r>
            <a:r>
              <a:rPr lang="fr-FR" sz="1400" b="1" dirty="0"/>
              <a:t>aides techniques était lui aussi privilégié.</a:t>
            </a:r>
          </a:p>
          <a:p>
            <a:pPr indent="-161925">
              <a:spcBef>
                <a:spcPts val="0"/>
              </a:spcBef>
              <a:buFont typeface="Arial" panose="020B0604020202020204" pitchFamily="34" charset="0"/>
              <a:buChar char="•"/>
            </a:pPr>
            <a:r>
              <a:rPr lang="fr-FR" sz="1400" dirty="0"/>
              <a:t>L’intervention d’une tierce personne, la plupart du temps un proche familial, permettait de pallier les obstacles d’une compréhension orale fragile. </a:t>
            </a:r>
          </a:p>
          <a:p>
            <a:pPr indent="-161925">
              <a:spcBef>
                <a:spcPts val="0"/>
              </a:spcBef>
              <a:buFont typeface="Arial" panose="020B0604020202020204" pitchFamily="34" charset="0"/>
              <a:buChar char="•"/>
            </a:pPr>
            <a:r>
              <a:rPr lang="fr-FR" sz="1400" dirty="0"/>
              <a:t>Nombreux étaient les sujets à consulter la même pharmacie.</a:t>
            </a:r>
          </a:p>
          <a:p>
            <a:pPr indent="-161925">
              <a:spcBef>
                <a:spcPts val="0"/>
              </a:spcBef>
              <a:buFont typeface="Arial" panose="020B0604020202020204" pitchFamily="34" charset="0"/>
              <a:buChar char="•"/>
            </a:pPr>
            <a:r>
              <a:rPr lang="fr-FR" sz="1400" dirty="0"/>
              <a:t>Enfin, le recours aux supports </a:t>
            </a:r>
            <a:r>
              <a:rPr lang="fr-FR" sz="1400" b="1" dirty="0"/>
              <a:t>visuels était privilégié autant que faire se peut</a:t>
            </a:r>
            <a:r>
              <a:rPr lang="fr-FR" sz="1400" dirty="0"/>
              <a:t>.</a:t>
            </a:r>
          </a:p>
          <a:p>
            <a:pPr indent="-161925">
              <a:spcBef>
                <a:spcPts val="0"/>
              </a:spcBef>
              <a:buFont typeface="Arial" panose="020B0604020202020204" pitchFamily="34" charset="0"/>
              <a:buChar char="•"/>
            </a:pPr>
            <a:r>
              <a:rPr lang="fr-FR" sz="1400" b="1" dirty="0"/>
              <a:t>Il est également nécessaire de développer ou renforcer les formations des professionnels de santé. </a:t>
            </a:r>
          </a:p>
          <a:p>
            <a:pPr indent="-161925">
              <a:spcBef>
                <a:spcPts val="0"/>
              </a:spcBef>
              <a:buFont typeface="Arial" panose="020B0604020202020204" pitchFamily="34" charset="0"/>
              <a:buChar char="•"/>
            </a:pPr>
            <a:r>
              <a:rPr lang="fr-FR" sz="1400" dirty="0"/>
              <a:t>Le recours aux plateformes informatisées pour la prise de RDV devrait se développer davantage.</a:t>
            </a:r>
          </a:p>
          <a:p>
            <a:pPr marL="0" indent="0">
              <a:spcBef>
                <a:spcPts val="0"/>
              </a:spcBef>
              <a:buNone/>
            </a:pPr>
            <a:endParaRPr lang="fr-FR" sz="1400" dirty="0"/>
          </a:p>
          <a:p>
            <a:pPr marL="0" indent="0">
              <a:spcBef>
                <a:spcPts val="0"/>
              </a:spcBef>
              <a:buNone/>
            </a:pPr>
            <a:r>
              <a:rPr lang="fr-FR" sz="1400" b="1" dirty="0"/>
              <a:t>Conclusion</a:t>
            </a:r>
          </a:p>
          <a:p>
            <a:r>
              <a:rPr lang="fr-FR" sz="1400" b="1" dirty="0"/>
              <a:t>La </a:t>
            </a:r>
            <a:r>
              <a:rPr lang="fr-FR" sz="1400" b="1" i="1" dirty="0"/>
              <a:t>Surdité </a:t>
            </a:r>
            <a:r>
              <a:rPr lang="fr-FR" sz="1400" b="1" dirty="0"/>
              <a:t>couvre une grande diversité de situations. Pour les Sourds de naissance, locuteurs de la LSF, la </a:t>
            </a:r>
            <a:r>
              <a:rPr lang="fr-FR" sz="1400" b="1" i="1" dirty="0"/>
              <a:t>Surdité </a:t>
            </a:r>
            <a:r>
              <a:rPr lang="fr-FR" sz="1400" b="1" dirty="0"/>
              <a:t>n’est pas assimilée à un état pathologique ni au </a:t>
            </a:r>
            <a:r>
              <a:rPr lang="fr-FR" sz="1400" b="1" i="1" dirty="0"/>
              <a:t>Handicap</a:t>
            </a:r>
            <a:r>
              <a:rPr lang="fr-FR" sz="1400" b="1" dirty="0"/>
              <a:t>, elle est la signature même de leur propre </a:t>
            </a:r>
            <a:r>
              <a:rPr lang="fr-FR" sz="1400" b="1" i="1" dirty="0"/>
              <a:t>identité. </a:t>
            </a:r>
            <a:r>
              <a:rPr lang="fr-FR" sz="1400" b="1" dirty="0"/>
              <a:t>La communauté Sourde revendique </a:t>
            </a:r>
            <a:r>
              <a:rPr lang="fr-FR" sz="1400" b="1" i="1" dirty="0"/>
              <a:t>sa </a:t>
            </a:r>
            <a:r>
              <a:rPr lang="fr-FR" sz="1400" b="1" dirty="0"/>
              <a:t>culture, la culture sourde. </a:t>
            </a:r>
          </a:p>
          <a:p>
            <a:r>
              <a:rPr lang="fr-FR" sz="1400" dirty="0"/>
              <a:t>Pour les personnes devenues sourdes ou malentendantes, la </a:t>
            </a:r>
            <a:r>
              <a:rPr lang="fr-FR" sz="1400" i="1" dirty="0"/>
              <a:t>Surdité </a:t>
            </a:r>
            <a:r>
              <a:rPr lang="fr-FR" sz="1400" dirty="0"/>
              <a:t>a un caractère plus morbide dans le sens où elle est le plus souvent la conséquence d’une maladie ou d’un traumatisme. Cette vision est encore différente pour les personnes âgées touchées par la presbyacousie qui ne résulte pas d’un état pathologique mais d’une baisse progressive de l’audition liée à l’âge. </a:t>
            </a:r>
          </a:p>
          <a:p>
            <a:pPr marL="0" indent="0">
              <a:buNone/>
            </a:pPr>
            <a:r>
              <a:rPr lang="fr-FR" sz="1400" b="1" dirty="0"/>
              <a:t>*</a:t>
            </a:r>
            <a:r>
              <a:rPr lang="fr-FR" sz="1400" b="1" i="1" dirty="0"/>
              <a:t>étude qualitative auprès d’une patientèle sourde et malentendante des départements de l’Eure et de Seine-Maritime Emmanuelle Pasquier</a:t>
            </a:r>
          </a:p>
        </p:txBody>
      </p:sp>
    </p:spTree>
    <p:extLst>
      <p:ext uri="{BB962C8B-B14F-4D97-AF65-F5344CB8AC3E}">
        <p14:creationId xmlns:p14="http://schemas.microsoft.com/office/powerpoint/2010/main" val="3953192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D6E678-64EA-4526-8AC9-338755A23058}"/>
              </a:ext>
            </a:extLst>
          </p:cNvPr>
          <p:cNvSpPr>
            <a:spLocks noGrp="1"/>
          </p:cNvSpPr>
          <p:nvPr>
            <p:ph type="title"/>
          </p:nvPr>
        </p:nvSpPr>
        <p:spPr/>
        <p:txBody>
          <a:bodyPr/>
          <a:lstStyle/>
          <a:p>
            <a:r>
              <a:rPr lang="fr-FR" dirty="0"/>
              <a:t>Synthèse des retours Sphinx</a:t>
            </a:r>
          </a:p>
        </p:txBody>
      </p:sp>
      <p:sp>
        <p:nvSpPr>
          <p:cNvPr id="3" name="Espace réservé du texte 2">
            <a:extLst>
              <a:ext uri="{FF2B5EF4-FFF2-40B4-BE49-F238E27FC236}">
                <a16:creationId xmlns:a16="http://schemas.microsoft.com/office/drawing/2014/main" id="{FA771A01-7257-42F3-8D8C-6538CEB1397C}"/>
              </a:ext>
            </a:extLst>
          </p:cNvPr>
          <p:cNvSpPr>
            <a:spLocks noGrp="1"/>
          </p:cNvSpPr>
          <p:nvPr>
            <p:ph type="body" idx="1"/>
          </p:nvPr>
        </p:nvSpPr>
        <p:spPr/>
        <p:txBody>
          <a:bodyPr/>
          <a:lstStyle/>
          <a:p>
            <a:r>
              <a:rPr lang="fr-FR" dirty="0"/>
              <a:t>Questionnaire envoyé sur Saint Cloud et Paris à tous les métiers</a:t>
            </a:r>
          </a:p>
        </p:txBody>
      </p:sp>
    </p:spTree>
    <p:extLst>
      <p:ext uri="{BB962C8B-B14F-4D97-AF65-F5344CB8AC3E}">
        <p14:creationId xmlns:p14="http://schemas.microsoft.com/office/powerpoint/2010/main" val="189525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20A2F-9149-420F-A36F-7CD7AE453BD8}"/>
              </a:ext>
            </a:extLst>
          </p:cNvPr>
          <p:cNvSpPr>
            <a:spLocks noGrp="1"/>
          </p:cNvSpPr>
          <p:nvPr>
            <p:ph type="title"/>
          </p:nvPr>
        </p:nvSpPr>
        <p:spPr>
          <a:xfrm>
            <a:off x="1168944" y="173568"/>
            <a:ext cx="9994355" cy="807323"/>
          </a:xfrm>
        </p:spPr>
        <p:txBody>
          <a:bodyPr>
            <a:normAutofit fontScale="90000"/>
          </a:bodyPr>
          <a:lstStyle/>
          <a:p>
            <a:r>
              <a:rPr lang="fr-FR" dirty="0"/>
              <a:t>Sommaire du Rapport final</a:t>
            </a:r>
            <a:br>
              <a:rPr lang="fr-FR" dirty="0"/>
            </a:br>
            <a:r>
              <a:rPr lang="fr-FR" i="1" dirty="0"/>
              <a:t>Document regroupant toutes les sources d’informations collectées</a:t>
            </a:r>
          </a:p>
        </p:txBody>
      </p:sp>
      <p:sp>
        <p:nvSpPr>
          <p:cNvPr id="3" name="Espace réservé du contenu 2">
            <a:extLst>
              <a:ext uri="{FF2B5EF4-FFF2-40B4-BE49-F238E27FC236}">
                <a16:creationId xmlns:a16="http://schemas.microsoft.com/office/drawing/2014/main" id="{1C701105-4517-4E15-92E3-48CBE6E5A126}"/>
              </a:ext>
            </a:extLst>
          </p:cNvPr>
          <p:cNvSpPr>
            <a:spLocks noGrp="1"/>
          </p:cNvSpPr>
          <p:nvPr>
            <p:ph idx="1"/>
          </p:nvPr>
        </p:nvSpPr>
        <p:spPr>
          <a:xfrm>
            <a:off x="535093" y="1424941"/>
            <a:ext cx="9410563" cy="4538980"/>
          </a:xfrm>
        </p:spPr>
        <p:txBody>
          <a:bodyPr>
            <a:normAutofit/>
          </a:bodyPr>
          <a:lstStyle/>
          <a:p>
            <a:pPr marL="457200" indent="-457200">
              <a:buFont typeface="+mj-lt"/>
              <a:buAutoNum type="arabicPeriod"/>
            </a:pPr>
            <a:r>
              <a:rPr lang="fr-FR" sz="2000" b="1" dirty="0"/>
              <a:t>Rappel des objectifs et du pilotage de la mission dans le temps</a:t>
            </a:r>
          </a:p>
          <a:p>
            <a:pPr marL="457200" indent="-457200">
              <a:buFont typeface="+mj-lt"/>
              <a:buAutoNum type="arabicPeriod"/>
            </a:pPr>
            <a:r>
              <a:rPr lang="fr-FR" sz="2000" b="1" dirty="0"/>
              <a:t>Contexte global de la mission</a:t>
            </a:r>
          </a:p>
          <a:p>
            <a:pPr marL="457200" indent="-457200">
              <a:buFont typeface="+mj-lt"/>
              <a:buAutoNum type="arabicPeriod"/>
            </a:pPr>
            <a:r>
              <a:rPr lang="fr-FR" sz="2000" b="1" dirty="0"/>
              <a:t>Organisation de la mission dans le temps</a:t>
            </a:r>
          </a:p>
          <a:p>
            <a:pPr marL="457200" indent="-457200">
              <a:buFont typeface="+mj-lt"/>
              <a:buAutoNum type="arabicPeriod"/>
            </a:pPr>
            <a:r>
              <a:rPr lang="fr-FR" sz="2000" b="1" dirty="0"/>
              <a:t>Sources des informations collectées </a:t>
            </a:r>
          </a:p>
          <a:p>
            <a:pPr marL="457200" indent="-457200">
              <a:buFont typeface="+mj-lt"/>
              <a:buAutoNum type="arabicPeriod"/>
            </a:pPr>
            <a:r>
              <a:rPr lang="fr-FR" sz="2000" b="1" dirty="0"/>
              <a:t>Présentation des Logigrammes adaptés</a:t>
            </a:r>
          </a:p>
          <a:p>
            <a:pPr marL="457200" indent="-457200">
              <a:buFont typeface="+mj-lt"/>
              <a:buAutoNum type="arabicPeriod"/>
            </a:pPr>
            <a:r>
              <a:rPr lang="fr-FR" sz="2000" b="1" dirty="0"/>
              <a:t>Recommandations par étapes du logigramme, et, par thème </a:t>
            </a:r>
          </a:p>
          <a:p>
            <a:pPr marL="457200" indent="-457200">
              <a:buFont typeface="+mj-lt"/>
              <a:buAutoNum type="arabicPeriod"/>
            </a:pPr>
            <a:r>
              <a:rPr lang="fr-FR" sz="2000" b="1" dirty="0"/>
              <a:t>Recommandations abordables</a:t>
            </a:r>
          </a:p>
          <a:p>
            <a:pPr marL="457200" indent="-457200">
              <a:buFont typeface="+mj-lt"/>
              <a:buAutoNum type="arabicPeriod"/>
            </a:pPr>
            <a:r>
              <a:rPr lang="fr-FR" sz="2000" b="1" dirty="0"/>
              <a:t>Conclusion : suite à donner au Codir, Groupes projets, Partenaires</a:t>
            </a:r>
          </a:p>
          <a:p>
            <a:pPr marL="457200" indent="-457200">
              <a:buFont typeface="+mj-lt"/>
              <a:buAutoNum type="arabicPeriod"/>
            </a:pPr>
            <a:endParaRPr lang="fr-FR" sz="2000" b="1" dirty="0"/>
          </a:p>
          <a:p>
            <a:pPr marL="0" indent="0">
              <a:buNone/>
            </a:pPr>
            <a:r>
              <a:rPr lang="fr-FR" sz="2200" dirty="0"/>
              <a:t>ANNEXES</a:t>
            </a:r>
          </a:p>
        </p:txBody>
      </p:sp>
    </p:spTree>
    <p:extLst>
      <p:ext uri="{BB962C8B-B14F-4D97-AF65-F5344CB8AC3E}">
        <p14:creationId xmlns:p14="http://schemas.microsoft.com/office/powerpoint/2010/main" val="1267182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9D55B9-4B7E-4108-9248-42706C10DBA0}"/>
              </a:ext>
            </a:extLst>
          </p:cNvPr>
          <p:cNvSpPr>
            <a:spLocks noGrp="1"/>
          </p:cNvSpPr>
          <p:nvPr>
            <p:ph type="title"/>
          </p:nvPr>
        </p:nvSpPr>
        <p:spPr/>
        <p:txBody>
          <a:bodyPr>
            <a:normAutofit fontScale="90000"/>
          </a:bodyPr>
          <a:lstStyle/>
          <a:p>
            <a:r>
              <a:rPr lang="fr-FR" dirty="0"/>
              <a:t>Enquête SPHINX sur Paris &amp; St Cloud </a:t>
            </a:r>
            <a:br>
              <a:rPr lang="fr-FR" dirty="0"/>
            </a:br>
            <a:r>
              <a:rPr lang="fr-FR" i="1" dirty="0"/>
              <a:t>273 répondants - pluridisciplinaires</a:t>
            </a:r>
          </a:p>
        </p:txBody>
      </p:sp>
      <p:sp>
        <p:nvSpPr>
          <p:cNvPr id="3" name="Espace réservé du contenu 2">
            <a:extLst>
              <a:ext uri="{FF2B5EF4-FFF2-40B4-BE49-F238E27FC236}">
                <a16:creationId xmlns:a16="http://schemas.microsoft.com/office/drawing/2014/main" id="{AC60C882-5052-449C-8EB3-A2B25E6A3365}"/>
              </a:ext>
            </a:extLst>
          </p:cNvPr>
          <p:cNvSpPr>
            <a:spLocks noGrp="1"/>
          </p:cNvSpPr>
          <p:nvPr>
            <p:ph idx="1"/>
          </p:nvPr>
        </p:nvSpPr>
        <p:spPr>
          <a:xfrm>
            <a:off x="6181064" y="1335359"/>
            <a:ext cx="6063708" cy="4812330"/>
          </a:xfrm>
        </p:spPr>
        <p:txBody>
          <a:bodyPr/>
          <a:lstStyle/>
          <a:p>
            <a:pPr marL="0" indent="0">
              <a:buNone/>
            </a:pPr>
            <a:r>
              <a:rPr lang="fr-FR" b="1" dirty="0"/>
              <a:t>Saint Cloud/Handi Auditif</a:t>
            </a:r>
            <a:endParaRPr lang="fr-FR" dirty="0"/>
          </a:p>
          <a:p>
            <a:pPr marL="0" indent="0">
              <a:buNone/>
            </a:pPr>
            <a:r>
              <a:rPr lang="fr-FR" dirty="0"/>
              <a:t>Enquête réalisée, via SPHINX, du 21/09/2022 au 28/11/2022</a:t>
            </a:r>
          </a:p>
          <a:p>
            <a:pPr marL="0" indent="0">
              <a:buNone/>
            </a:pPr>
            <a:r>
              <a:rPr lang="fr-FR" b="1" dirty="0"/>
              <a:t>131</a:t>
            </a:r>
            <a:r>
              <a:rPr lang="fr-FR" dirty="0"/>
              <a:t> réponses analysées sur 517 envois, </a:t>
            </a:r>
          </a:p>
          <a:p>
            <a:pPr marL="685800" lvl="1">
              <a:spcBef>
                <a:spcPts val="0"/>
              </a:spcBef>
              <a:buFont typeface="Wingdings" panose="05000000000000000000" pitchFamily="2" charset="2"/>
              <a:buChar char="§"/>
            </a:pPr>
            <a:r>
              <a:rPr lang="fr-FR" dirty="0"/>
              <a:t>5% Assistante médicale (22% de autre)</a:t>
            </a:r>
          </a:p>
          <a:p>
            <a:pPr marL="685800" lvl="1">
              <a:spcBef>
                <a:spcPts val="0"/>
              </a:spcBef>
              <a:buFont typeface="Wingdings" panose="05000000000000000000" pitchFamily="2" charset="2"/>
              <a:buChar char="§"/>
            </a:pPr>
            <a:r>
              <a:rPr lang="fr-FR" dirty="0"/>
              <a:t>28% IDE/IBODE/IADE</a:t>
            </a:r>
          </a:p>
          <a:p>
            <a:pPr marL="685800" lvl="1">
              <a:spcBef>
                <a:spcPts val="0"/>
              </a:spcBef>
              <a:buFont typeface="Wingdings" panose="05000000000000000000" pitchFamily="2" charset="2"/>
              <a:buChar char="§"/>
            </a:pPr>
            <a:r>
              <a:rPr lang="fr-FR" dirty="0"/>
              <a:t>16% Médecins</a:t>
            </a:r>
          </a:p>
          <a:p>
            <a:pPr marL="685800" lvl="1">
              <a:spcBef>
                <a:spcPts val="0"/>
              </a:spcBef>
              <a:buFont typeface="Wingdings" panose="05000000000000000000" pitchFamily="2" charset="2"/>
              <a:buChar char="§"/>
            </a:pPr>
            <a:r>
              <a:rPr lang="fr-FR" dirty="0"/>
              <a:t>13% Manip Radio</a:t>
            </a:r>
          </a:p>
          <a:p>
            <a:pPr marL="685800" lvl="1">
              <a:spcBef>
                <a:spcPts val="0"/>
              </a:spcBef>
              <a:buFont typeface="Wingdings" panose="05000000000000000000" pitchFamily="2" charset="2"/>
              <a:buChar char="§"/>
            </a:pPr>
            <a:r>
              <a:rPr lang="fr-FR" dirty="0"/>
              <a:t> 8% Cadre de santé</a:t>
            </a:r>
          </a:p>
          <a:p>
            <a:pPr marL="0" indent="0">
              <a:buNone/>
            </a:pPr>
            <a:r>
              <a:rPr lang="fr-FR" dirty="0"/>
              <a:t>27% de taux de retour</a:t>
            </a:r>
          </a:p>
          <a:p>
            <a:pPr marL="0" indent="0">
              <a:buNone/>
            </a:pPr>
            <a:r>
              <a:rPr lang="fr-FR" dirty="0">
                <a:solidFill>
                  <a:schemeClr val="accent2">
                    <a:lumMod val="75000"/>
                  </a:schemeClr>
                </a:solidFill>
              </a:rPr>
              <a:t>74% ont déjà reçu des patients en situation de handicap</a:t>
            </a:r>
          </a:p>
          <a:p>
            <a:pPr marL="0" indent="0">
              <a:buNone/>
            </a:pPr>
            <a:r>
              <a:rPr lang="fr-FR" dirty="0"/>
              <a:t>51% des patients avec Handicap ont un aidant avec eux</a:t>
            </a:r>
          </a:p>
        </p:txBody>
      </p:sp>
      <p:sp>
        <p:nvSpPr>
          <p:cNvPr id="5" name="Espace réservé du contenu 2">
            <a:extLst>
              <a:ext uri="{FF2B5EF4-FFF2-40B4-BE49-F238E27FC236}">
                <a16:creationId xmlns:a16="http://schemas.microsoft.com/office/drawing/2014/main" id="{7E7DB7B1-E38E-479D-86A1-0F6934FD9F05}"/>
              </a:ext>
            </a:extLst>
          </p:cNvPr>
          <p:cNvSpPr txBox="1">
            <a:spLocks/>
          </p:cNvSpPr>
          <p:nvPr/>
        </p:nvSpPr>
        <p:spPr>
          <a:xfrm>
            <a:off x="116959" y="1335359"/>
            <a:ext cx="5979042" cy="448065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b="1" dirty="0"/>
              <a:t>Paris Handi Visuel </a:t>
            </a:r>
            <a:endParaRPr lang="fr-FR" dirty="0"/>
          </a:p>
          <a:p>
            <a:pPr marL="0" indent="0">
              <a:buFont typeface="Wingdings 3" charset="2"/>
              <a:buNone/>
            </a:pPr>
            <a:r>
              <a:rPr lang="fr-FR" dirty="0"/>
              <a:t>Enquête réalisée, via SPHINX, du 20/09/2022 au 06/10/2022</a:t>
            </a:r>
          </a:p>
          <a:p>
            <a:pPr marL="0" indent="0">
              <a:buFont typeface="Wingdings 3" charset="2"/>
              <a:buNone/>
            </a:pPr>
            <a:r>
              <a:rPr lang="fr-FR" b="1" dirty="0"/>
              <a:t>142</a:t>
            </a:r>
            <a:r>
              <a:rPr lang="fr-FR" dirty="0"/>
              <a:t> réponses analysées sur 880 envois, </a:t>
            </a:r>
          </a:p>
          <a:p>
            <a:pPr marL="685800" lvl="1">
              <a:spcBef>
                <a:spcPts val="0"/>
              </a:spcBef>
              <a:buFont typeface="Wingdings" panose="05000000000000000000" pitchFamily="2" charset="2"/>
              <a:buChar char="§"/>
            </a:pPr>
            <a:r>
              <a:rPr lang="fr-FR" dirty="0"/>
              <a:t>29% Assistante médicale/secrétaire</a:t>
            </a:r>
          </a:p>
          <a:p>
            <a:pPr marL="685800" lvl="1">
              <a:spcBef>
                <a:spcPts val="0"/>
              </a:spcBef>
              <a:buFont typeface="Wingdings" panose="05000000000000000000" pitchFamily="2" charset="2"/>
              <a:buChar char="§"/>
            </a:pPr>
            <a:r>
              <a:rPr lang="fr-FR" dirty="0"/>
              <a:t>25% IDE/IBODE/IADE</a:t>
            </a:r>
          </a:p>
          <a:p>
            <a:pPr marL="685800" lvl="1">
              <a:spcBef>
                <a:spcPts val="0"/>
              </a:spcBef>
              <a:buFont typeface="Wingdings" panose="05000000000000000000" pitchFamily="2" charset="2"/>
              <a:buChar char="§"/>
            </a:pPr>
            <a:r>
              <a:rPr lang="fr-FR" dirty="0"/>
              <a:t>18% Médecins</a:t>
            </a:r>
          </a:p>
          <a:p>
            <a:pPr marL="685800" lvl="1">
              <a:spcBef>
                <a:spcPts val="0"/>
              </a:spcBef>
              <a:buFont typeface="Wingdings" panose="05000000000000000000" pitchFamily="2" charset="2"/>
              <a:buChar char="§"/>
            </a:pPr>
            <a:r>
              <a:rPr lang="fr-FR" dirty="0"/>
              <a:t>8% Manip Radio</a:t>
            </a:r>
          </a:p>
          <a:p>
            <a:pPr marL="685800" lvl="1">
              <a:spcBef>
                <a:spcPts val="0"/>
              </a:spcBef>
              <a:buFont typeface="Wingdings" panose="05000000000000000000" pitchFamily="2" charset="2"/>
              <a:buChar char="§"/>
            </a:pPr>
            <a:r>
              <a:rPr lang="fr-FR" dirty="0"/>
              <a:t> 4% Cadre de santé</a:t>
            </a:r>
          </a:p>
          <a:p>
            <a:pPr marL="0" indent="0">
              <a:buFont typeface="Wingdings 3" charset="2"/>
              <a:buNone/>
            </a:pPr>
            <a:r>
              <a:rPr lang="fr-FR" dirty="0"/>
              <a:t>16% de taux de retour</a:t>
            </a:r>
          </a:p>
          <a:p>
            <a:pPr marL="0" indent="0">
              <a:buFont typeface="Wingdings 3" charset="2"/>
              <a:buNone/>
            </a:pPr>
            <a:r>
              <a:rPr lang="fr-FR" dirty="0">
                <a:solidFill>
                  <a:schemeClr val="accent2">
                    <a:lumMod val="75000"/>
                  </a:schemeClr>
                </a:solidFill>
              </a:rPr>
              <a:t>74% ont déjà reçu des patients en situation de handicap</a:t>
            </a:r>
          </a:p>
          <a:p>
            <a:pPr marL="0" indent="0">
              <a:buFont typeface="Wingdings 3" charset="2"/>
              <a:buNone/>
            </a:pPr>
            <a:r>
              <a:rPr lang="fr-FR" dirty="0"/>
              <a:t>68% des patients avec Handicap ont un aidant avec eux</a:t>
            </a:r>
          </a:p>
        </p:txBody>
      </p:sp>
      <p:sp>
        <p:nvSpPr>
          <p:cNvPr id="6" name="ZoneTexte 5">
            <a:extLst>
              <a:ext uri="{FF2B5EF4-FFF2-40B4-BE49-F238E27FC236}">
                <a16:creationId xmlns:a16="http://schemas.microsoft.com/office/drawing/2014/main" id="{F34943B5-53D8-4483-A622-78110222C605}"/>
              </a:ext>
            </a:extLst>
          </p:cNvPr>
          <p:cNvSpPr txBox="1"/>
          <p:nvPr/>
        </p:nvSpPr>
        <p:spPr>
          <a:xfrm>
            <a:off x="605166" y="5522641"/>
            <a:ext cx="9377916" cy="923330"/>
          </a:xfrm>
          <a:prstGeom prst="rect">
            <a:avLst/>
          </a:prstGeom>
          <a:noFill/>
        </p:spPr>
        <p:txBody>
          <a:bodyPr wrap="square" rtlCol="0">
            <a:spAutoFit/>
          </a:bodyPr>
          <a:lstStyle/>
          <a:p>
            <a:pPr marL="285750" indent="-285750">
              <a:buClr>
                <a:schemeClr val="accent1">
                  <a:lumMod val="75000"/>
                </a:schemeClr>
              </a:buClr>
              <a:buFont typeface="Wingdings" panose="05000000000000000000" pitchFamily="2" charset="2"/>
              <a:buChar char="Ä"/>
            </a:pPr>
            <a:r>
              <a:rPr lang="fr-FR" dirty="0"/>
              <a:t>Bonne participation</a:t>
            </a:r>
          </a:p>
          <a:p>
            <a:pPr marL="285750" indent="-285750">
              <a:buClr>
                <a:schemeClr val="accent1">
                  <a:lumMod val="75000"/>
                </a:schemeClr>
              </a:buClr>
              <a:buFont typeface="Wingdings" panose="05000000000000000000" pitchFamily="2" charset="2"/>
              <a:buChar char="Ä"/>
            </a:pPr>
            <a:r>
              <a:rPr lang="fr-FR" dirty="0"/>
              <a:t>Répondants sur plusieurs métiers médecin, paramédicaux, administratif</a:t>
            </a:r>
          </a:p>
          <a:p>
            <a:pPr marL="285750" indent="-285750">
              <a:buClr>
                <a:schemeClr val="accent1">
                  <a:lumMod val="75000"/>
                </a:schemeClr>
              </a:buClr>
              <a:buFont typeface="Wingdings" panose="05000000000000000000" pitchFamily="2" charset="2"/>
              <a:buChar char="Ä"/>
            </a:pPr>
            <a:r>
              <a:rPr lang="fr-FR" dirty="0"/>
              <a:t>Des patients à handicap, présents et pas forcement toujours accompagnés</a:t>
            </a:r>
          </a:p>
        </p:txBody>
      </p:sp>
    </p:spTree>
    <p:extLst>
      <p:ext uri="{BB962C8B-B14F-4D97-AF65-F5344CB8AC3E}">
        <p14:creationId xmlns:p14="http://schemas.microsoft.com/office/powerpoint/2010/main" val="608713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B366DC-F31D-4D16-B960-7681E46DD90F}"/>
              </a:ext>
            </a:extLst>
          </p:cNvPr>
          <p:cNvSpPr>
            <a:spLocks noGrp="1"/>
          </p:cNvSpPr>
          <p:nvPr>
            <p:ph type="title"/>
          </p:nvPr>
        </p:nvSpPr>
        <p:spPr/>
        <p:txBody>
          <a:bodyPr/>
          <a:lstStyle/>
          <a:p>
            <a:r>
              <a:rPr lang="fr-FR" dirty="0"/>
              <a:t>Recommandations </a:t>
            </a:r>
            <a:br>
              <a:rPr lang="fr-FR" dirty="0"/>
            </a:br>
            <a:r>
              <a:rPr lang="fr-FR" i="1" dirty="0"/>
              <a:t>par thème et par étapes du process</a:t>
            </a:r>
          </a:p>
        </p:txBody>
      </p:sp>
      <p:sp>
        <p:nvSpPr>
          <p:cNvPr id="3" name="Espace réservé du texte 2">
            <a:extLst>
              <a:ext uri="{FF2B5EF4-FFF2-40B4-BE49-F238E27FC236}">
                <a16:creationId xmlns:a16="http://schemas.microsoft.com/office/drawing/2014/main" id="{FE4E49C5-8106-42A6-9798-BAA1F9292EE9}"/>
              </a:ext>
            </a:extLst>
          </p:cNvPr>
          <p:cNvSpPr>
            <a:spLocks noGrp="1"/>
          </p:cNvSpPr>
          <p:nvPr>
            <p:ph type="body" idx="1"/>
          </p:nvPr>
        </p:nvSpPr>
        <p:spPr/>
        <p:txBody>
          <a:bodyPr/>
          <a:lstStyle/>
          <a:p>
            <a:r>
              <a:rPr lang="fr-FR" dirty="0"/>
              <a:t>Isabelle Lhermitte – Handicap Visuel –Paris</a:t>
            </a:r>
          </a:p>
          <a:p>
            <a:r>
              <a:rPr lang="fr-FR" dirty="0"/>
              <a:t>Lionel Bouillon – Handicap Auditif – Saint Cloud</a:t>
            </a:r>
          </a:p>
        </p:txBody>
      </p:sp>
    </p:spTree>
    <p:extLst>
      <p:ext uri="{BB962C8B-B14F-4D97-AF65-F5344CB8AC3E}">
        <p14:creationId xmlns:p14="http://schemas.microsoft.com/office/powerpoint/2010/main" val="1979527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39873-CB2A-4070-8ED8-1B1CD191E40D}"/>
              </a:ext>
            </a:extLst>
          </p:cNvPr>
          <p:cNvSpPr>
            <a:spLocks noGrp="1"/>
          </p:cNvSpPr>
          <p:nvPr>
            <p:ph type="title"/>
          </p:nvPr>
        </p:nvSpPr>
        <p:spPr>
          <a:xfrm>
            <a:off x="1113188" y="9314"/>
            <a:ext cx="9104699" cy="807323"/>
          </a:xfrm>
        </p:spPr>
        <p:txBody>
          <a:bodyPr>
            <a:normAutofit fontScale="90000"/>
          </a:bodyPr>
          <a:lstStyle/>
          <a:p>
            <a:r>
              <a:rPr lang="fr-FR" dirty="0"/>
              <a:t>Parcours Patient en situation de handicap</a:t>
            </a:r>
            <a:br>
              <a:rPr lang="fr-FR" i="1" dirty="0"/>
            </a:br>
            <a:r>
              <a:rPr lang="fr-FR" i="1" dirty="0"/>
              <a:t>Quelques modifications et surtout des recommandations</a:t>
            </a:r>
          </a:p>
        </p:txBody>
      </p:sp>
      <p:sp>
        <p:nvSpPr>
          <p:cNvPr id="3" name="Espace réservé du contenu 2">
            <a:extLst>
              <a:ext uri="{FF2B5EF4-FFF2-40B4-BE49-F238E27FC236}">
                <a16:creationId xmlns:a16="http://schemas.microsoft.com/office/drawing/2014/main" id="{D4ACA994-57CC-44C9-8C6E-37EB49E7C531}"/>
              </a:ext>
            </a:extLst>
          </p:cNvPr>
          <p:cNvSpPr>
            <a:spLocks noGrp="1"/>
          </p:cNvSpPr>
          <p:nvPr>
            <p:ph idx="1"/>
          </p:nvPr>
        </p:nvSpPr>
        <p:spPr>
          <a:xfrm>
            <a:off x="7348344" y="1043467"/>
            <a:ext cx="4843656" cy="5137596"/>
          </a:xfrm>
        </p:spPr>
        <p:txBody>
          <a:bodyPr>
            <a:normAutofit lnSpcReduction="10000"/>
          </a:bodyPr>
          <a:lstStyle/>
          <a:p>
            <a:pPr marL="0" indent="0">
              <a:buNone/>
            </a:pPr>
            <a:r>
              <a:rPr lang="fr-FR" b="1" dirty="0"/>
              <a:t>Etapes du parcours patients</a:t>
            </a:r>
          </a:p>
          <a:p>
            <a:pPr>
              <a:buFont typeface="+mj-lt"/>
              <a:buAutoNum type="arabicPeriod"/>
            </a:pPr>
            <a:r>
              <a:rPr lang="fr-FR" dirty="0"/>
              <a:t>Prise de rdv et Accueil Administratif</a:t>
            </a:r>
          </a:p>
          <a:p>
            <a:pPr>
              <a:buFont typeface="+mj-lt"/>
              <a:buAutoNum type="arabicPeriod"/>
            </a:pPr>
            <a:r>
              <a:rPr lang="fr-FR" dirty="0"/>
              <a:t>Consultation Diagnostic et Bilan Clinique complémentaire</a:t>
            </a:r>
          </a:p>
          <a:p>
            <a:pPr>
              <a:buFont typeface="+mj-lt"/>
              <a:buAutoNum type="arabicPeriod"/>
            </a:pPr>
            <a:r>
              <a:rPr lang="fr-FR" dirty="0"/>
              <a:t>RCP</a:t>
            </a:r>
          </a:p>
          <a:p>
            <a:pPr>
              <a:buFont typeface="+mj-lt"/>
              <a:buAutoNum type="arabicPeriod"/>
            </a:pPr>
            <a:r>
              <a:rPr lang="fr-FR" dirty="0"/>
              <a:t>Consultation d'annonce médicale et remise du PPS ET Consultation d'annonce paramédicale</a:t>
            </a:r>
          </a:p>
          <a:p>
            <a:pPr>
              <a:buFont typeface="+mj-lt"/>
              <a:buAutoNum type="arabicPeriod"/>
            </a:pPr>
            <a:r>
              <a:rPr lang="fr-FR" dirty="0"/>
              <a:t>Prise en charge Ambulatoire: Chirurgie/Chimio / Radiothérapie</a:t>
            </a:r>
          </a:p>
          <a:p>
            <a:pPr>
              <a:buFont typeface="+mj-lt"/>
              <a:buAutoNum type="arabicPeriod"/>
            </a:pPr>
            <a:r>
              <a:rPr lang="fr-FR" dirty="0"/>
              <a:t>Prise en charge en hospitalisation: Chirurgie/Chimio / Radiothérapie</a:t>
            </a:r>
          </a:p>
          <a:p>
            <a:pPr>
              <a:buFont typeface="+mj-lt"/>
              <a:buAutoNum type="arabicPeriod"/>
            </a:pPr>
            <a:r>
              <a:rPr lang="fr-FR" dirty="0"/>
              <a:t>RCP</a:t>
            </a:r>
          </a:p>
          <a:p>
            <a:pPr>
              <a:buFont typeface="+mj-lt"/>
              <a:buAutoNum type="arabicPeriod"/>
            </a:pPr>
            <a:r>
              <a:rPr lang="fr-FR" dirty="0"/>
              <a:t>Consultation d'annonce post 1ere phase de traitement</a:t>
            </a:r>
          </a:p>
        </p:txBody>
      </p:sp>
      <p:pic>
        <p:nvPicPr>
          <p:cNvPr id="5" name="Image 4">
            <a:extLst>
              <a:ext uri="{FF2B5EF4-FFF2-40B4-BE49-F238E27FC236}">
                <a16:creationId xmlns:a16="http://schemas.microsoft.com/office/drawing/2014/main" id="{4B30A0D8-3FBF-4BE5-AC6C-DF98CE7CDF67}"/>
              </a:ext>
            </a:extLst>
          </p:cNvPr>
          <p:cNvPicPr>
            <a:picLocks noChangeAspect="1"/>
          </p:cNvPicPr>
          <p:nvPr/>
        </p:nvPicPr>
        <p:blipFill>
          <a:blip r:embed="rId2"/>
          <a:stretch>
            <a:fillRect/>
          </a:stretch>
        </p:blipFill>
        <p:spPr>
          <a:xfrm>
            <a:off x="4843657" y="724667"/>
            <a:ext cx="2454500" cy="6124019"/>
          </a:xfrm>
          <a:prstGeom prst="rect">
            <a:avLst/>
          </a:prstGeom>
        </p:spPr>
      </p:pic>
      <p:pic>
        <p:nvPicPr>
          <p:cNvPr id="4" name="Image 3">
            <a:extLst>
              <a:ext uri="{FF2B5EF4-FFF2-40B4-BE49-F238E27FC236}">
                <a16:creationId xmlns:a16="http://schemas.microsoft.com/office/drawing/2014/main" id="{71A3454B-5AF1-4E1C-9949-32C3283E6FC6}"/>
              </a:ext>
            </a:extLst>
          </p:cNvPr>
          <p:cNvPicPr>
            <a:picLocks noChangeAspect="1"/>
          </p:cNvPicPr>
          <p:nvPr/>
        </p:nvPicPr>
        <p:blipFill>
          <a:blip r:embed="rId3"/>
          <a:stretch>
            <a:fillRect/>
          </a:stretch>
        </p:blipFill>
        <p:spPr>
          <a:xfrm>
            <a:off x="1924713" y="1014692"/>
            <a:ext cx="1838875" cy="5624094"/>
          </a:xfrm>
          <a:prstGeom prst="rect">
            <a:avLst/>
          </a:prstGeom>
        </p:spPr>
      </p:pic>
    </p:spTree>
    <p:extLst>
      <p:ext uri="{BB962C8B-B14F-4D97-AF65-F5344CB8AC3E}">
        <p14:creationId xmlns:p14="http://schemas.microsoft.com/office/powerpoint/2010/main" val="2502574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1C0B1FC-8992-459B-8E1A-D23FE5329993}"/>
              </a:ext>
            </a:extLst>
          </p:cNvPr>
          <p:cNvGraphicFramePr>
            <a:graphicFrameLocks noGrp="1"/>
          </p:cNvGraphicFramePr>
          <p:nvPr>
            <p:extLst>
              <p:ext uri="{D42A27DB-BD31-4B8C-83A1-F6EECF244321}">
                <p14:modId xmlns:p14="http://schemas.microsoft.com/office/powerpoint/2010/main" val="3377851286"/>
              </p:ext>
            </p:extLst>
          </p:nvPr>
        </p:nvGraphicFramePr>
        <p:xfrm>
          <a:off x="1" y="20320"/>
          <a:ext cx="12191999" cy="6951769"/>
        </p:xfrm>
        <a:graphic>
          <a:graphicData uri="http://schemas.openxmlformats.org/drawingml/2006/table">
            <a:tbl>
              <a:tblPr>
                <a:tableStyleId>{5C22544A-7EE6-4342-B048-85BDC9FD1C3A}</a:tableStyleId>
              </a:tblPr>
              <a:tblGrid>
                <a:gridCol w="627321">
                  <a:extLst>
                    <a:ext uri="{9D8B030D-6E8A-4147-A177-3AD203B41FA5}">
                      <a16:colId xmlns:a16="http://schemas.microsoft.com/office/drawing/2014/main" val="122612639"/>
                    </a:ext>
                  </a:extLst>
                </a:gridCol>
                <a:gridCol w="3923413">
                  <a:extLst>
                    <a:ext uri="{9D8B030D-6E8A-4147-A177-3AD203B41FA5}">
                      <a16:colId xmlns:a16="http://schemas.microsoft.com/office/drawing/2014/main" val="3339573279"/>
                    </a:ext>
                  </a:extLst>
                </a:gridCol>
                <a:gridCol w="7641265">
                  <a:extLst>
                    <a:ext uri="{9D8B030D-6E8A-4147-A177-3AD203B41FA5}">
                      <a16:colId xmlns:a16="http://schemas.microsoft.com/office/drawing/2014/main" val="1587684124"/>
                    </a:ext>
                  </a:extLst>
                </a:gridCol>
              </a:tblGrid>
              <a:tr h="395475">
                <a:tc>
                  <a:txBody>
                    <a:bodyPr/>
                    <a:lstStyle/>
                    <a:p>
                      <a:pPr algn="ctr" fontAlgn="b"/>
                      <a:r>
                        <a:rPr lang="fr-FR" sz="1200" b="1" u="none" strike="noStrike" dirty="0">
                          <a:solidFill>
                            <a:schemeClr val="accent2">
                              <a:lumMod val="75000"/>
                            </a:schemeClr>
                          </a:solidFill>
                          <a:effectLst/>
                        </a:rPr>
                        <a:t>Logigramme</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tc>
                <a:tc>
                  <a:txBody>
                    <a:bodyPr/>
                    <a:lstStyle/>
                    <a:p>
                      <a:pPr algn="ctr" fontAlgn="b"/>
                      <a:r>
                        <a:rPr lang="fr-FR" sz="1800" b="1" u="none" strike="noStrike" dirty="0">
                          <a:effectLst/>
                        </a:rPr>
                        <a:t>Recommandations – </a:t>
                      </a:r>
                      <a:r>
                        <a:rPr lang="fr-FR" sz="1800" b="1" u="none" strike="noStrike" dirty="0">
                          <a:solidFill>
                            <a:schemeClr val="accent2">
                              <a:lumMod val="75000"/>
                            </a:schemeClr>
                          </a:solidFill>
                          <a:effectLst/>
                        </a:rPr>
                        <a:t>Paris Visuel</a:t>
                      </a:r>
                      <a:endParaRPr lang="fr-FR" sz="1800" b="1" i="0" u="none" strike="noStrike" dirty="0">
                        <a:solidFill>
                          <a:schemeClr val="accent2">
                            <a:lumMod val="75000"/>
                          </a:schemeClr>
                        </a:solidFill>
                        <a:effectLst/>
                        <a:latin typeface="Calibri" panose="020F0502020204030204" pitchFamily="34" charset="0"/>
                      </a:endParaRPr>
                    </a:p>
                  </a:txBody>
                  <a:tcPr marL="5494" marR="5494" marT="5494" marB="0"/>
                </a:tc>
                <a:tc>
                  <a:txBody>
                    <a:bodyPr/>
                    <a:lstStyle/>
                    <a:p>
                      <a:pPr algn="ctr" fontAlgn="b"/>
                      <a:r>
                        <a:rPr lang="fr-FR" sz="1800" b="1" u="none" strike="noStrike" dirty="0">
                          <a:effectLst/>
                        </a:rPr>
                        <a:t>Actions à mettre en place - Paris Visuel</a:t>
                      </a:r>
                      <a:endParaRPr lang="fr-FR" sz="1800" b="1" i="0" u="none" strike="noStrike" dirty="0">
                        <a:solidFill>
                          <a:srgbClr val="FFFFFF"/>
                        </a:solidFill>
                        <a:effectLst/>
                        <a:latin typeface="Calibri" panose="020F0502020204030204" pitchFamily="34" charset="0"/>
                      </a:endParaRPr>
                    </a:p>
                  </a:txBody>
                  <a:tcPr marL="5494" marR="5494" marT="5494" marB="0"/>
                </a:tc>
                <a:extLst>
                  <a:ext uri="{0D108BD9-81ED-4DB2-BD59-A6C34878D82A}">
                    <a16:rowId xmlns:a16="http://schemas.microsoft.com/office/drawing/2014/main" val="2487296298"/>
                  </a:ext>
                </a:extLst>
              </a:tr>
              <a:tr h="723025">
                <a:tc>
                  <a:txBody>
                    <a:bodyPr/>
                    <a:lstStyle/>
                    <a:p>
                      <a:pPr algn="ctr" fontAlgn="ctr"/>
                      <a:r>
                        <a:rPr lang="fr-FR" sz="1200" b="1" u="none" strike="noStrike" dirty="0">
                          <a:solidFill>
                            <a:schemeClr val="accent2">
                              <a:lumMod val="75000"/>
                            </a:schemeClr>
                          </a:solidFill>
                          <a:effectLst/>
                        </a:rPr>
                        <a:t>1</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Identification du patient atteint de handicap en amont de la prise en charge</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Question ouverte lors de la prise de RDV avec traçabilité dans le dossier (Oral ou prise de RDV internet)</a:t>
                      </a:r>
                      <a:br>
                        <a:rPr lang="fr-FR" sz="1400" u="none" strike="noStrike" dirty="0">
                          <a:effectLst/>
                        </a:rPr>
                      </a:br>
                      <a:r>
                        <a:rPr lang="fr-FR" sz="1400" u="none" strike="noStrike" dirty="0">
                          <a:solidFill>
                            <a:schemeClr val="accent2">
                              <a:lumMod val="75000"/>
                            </a:schemeClr>
                          </a:solidFill>
                          <a:effectLst/>
                        </a:rPr>
                        <a:t>+ Questionnaire à remettre au patient (Cf. Benchmark UICT-O)</a:t>
                      </a:r>
                      <a:endParaRPr lang="fr-FR" sz="1400" b="0" i="0" u="none" strike="noStrike" dirty="0">
                        <a:solidFill>
                          <a:schemeClr val="accent2">
                            <a:lumMod val="75000"/>
                          </a:schemeClr>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2477808715"/>
                  </a:ext>
                </a:extLst>
              </a:tr>
              <a:tr h="603531">
                <a:tc>
                  <a:txBody>
                    <a:bodyPr/>
                    <a:lstStyle/>
                    <a:p>
                      <a:pPr algn="ctr" fontAlgn="ctr"/>
                      <a:r>
                        <a:rPr lang="fr-FR" sz="1200" b="1" u="none" strike="noStrike" dirty="0">
                          <a:solidFill>
                            <a:schemeClr val="accent2">
                              <a:lumMod val="75000"/>
                            </a:schemeClr>
                          </a:solidFill>
                          <a:effectLst/>
                        </a:rPr>
                        <a:t>2 et 2 Bis</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Accompagnement du patient tout au long de son parcours (1er RDV 4+).</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a:effectLst/>
                        </a:rPr>
                        <a:t>Prévoir en interne un pool de personnel formé à l'accompagnement des personnes atteints de handicap si non accompagné (jours ou plages spécifiques) -Service civique, associations?</a:t>
                      </a:r>
                      <a:endParaRPr lang="fr-FR" sz="1400" b="0" i="0" u="none" strike="noStrike">
                        <a:solidFill>
                          <a:srgbClr val="000000"/>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3696330631"/>
                  </a:ext>
                </a:extLst>
              </a:tr>
              <a:tr h="1039461">
                <a:tc>
                  <a:txBody>
                    <a:bodyPr/>
                    <a:lstStyle/>
                    <a:p>
                      <a:pPr algn="ctr" fontAlgn="ctr"/>
                      <a:r>
                        <a:rPr lang="fr-FR" sz="1200" b="1" u="none" strike="noStrike" dirty="0">
                          <a:solidFill>
                            <a:schemeClr val="accent2">
                              <a:lumMod val="75000"/>
                            </a:schemeClr>
                          </a:solidFill>
                          <a:effectLst/>
                        </a:rPr>
                        <a:t>3</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Identification du patient à toutes les étapes du processus</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Identifier le patient porteur de handicap dans le dossier médical </a:t>
                      </a:r>
                      <a:br>
                        <a:rPr lang="fr-FR" sz="1400" u="none" strike="noStrike" dirty="0">
                          <a:effectLst/>
                        </a:rPr>
                      </a:br>
                      <a:r>
                        <a:rPr lang="fr-FR" sz="1400" u="none" strike="noStrike" dirty="0">
                          <a:effectLst/>
                        </a:rPr>
                        <a:t>+ Signet distinctif lors de l'édition des listings de consultation pour attirer l'attention des professionnels à la </a:t>
                      </a:r>
                      <a:r>
                        <a:rPr lang="fr-FR" sz="1400" u="none" strike="noStrike" dirty="0" err="1">
                          <a:effectLst/>
                        </a:rPr>
                        <a:t>spéciificité</a:t>
                      </a:r>
                      <a:r>
                        <a:rPr lang="fr-FR" sz="1400" u="none" strike="noStrike" dirty="0">
                          <a:effectLst/>
                        </a:rPr>
                        <a:t> de la prise en charge.</a:t>
                      </a:r>
                      <a:br>
                        <a:rPr lang="fr-FR" sz="1400" u="none" strike="noStrike" dirty="0">
                          <a:effectLst/>
                        </a:rPr>
                      </a:br>
                      <a:r>
                        <a:rPr lang="fr-FR" sz="1400" u="none" strike="noStrike" dirty="0">
                          <a:solidFill>
                            <a:schemeClr val="accent2">
                              <a:lumMod val="75000"/>
                            </a:schemeClr>
                          </a:solidFill>
                          <a:effectLst/>
                        </a:rPr>
                        <a:t>+ Commentaire sur le type de prise en charge spécifique dans le DM (Cf. Benchmark UICT-O)</a:t>
                      </a:r>
                      <a:endParaRPr lang="fr-FR" sz="1400" b="0" i="0" u="none" strike="noStrike" dirty="0">
                        <a:solidFill>
                          <a:schemeClr val="accent2">
                            <a:lumMod val="75000"/>
                          </a:schemeClr>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748008616"/>
                  </a:ext>
                </a:extLst>
              </a:tr>
              <a:tr h="814107">
                <a:tc>
                  <a:txBody>
                    <a:bodyPr/>
                    <a:lstStyle/>
                    <a:p>
                      <a:pPr algn="ctr" fontAlgn="ctr"/>
                      <a:r>
                        <a:rPr lang="fr-FR" sz="1200" b="1" u="none" strike="noStrike" dirty="0">
                          <a:solidFill>
                            <a:schemeClr val="accent2">
                              <a:lumMod val="75000"/>
                            </a:schemeClr>
                          </a:solidFill>
                          <a:effectLst/>
                        </a:rPr>
                        <a:t>4</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Envoi dématérialisée de la convocation via LIFEN </a:t>
                      </a:r>
                      <a:br>
                        <a:rPr lang="fr-FR" sz="1400" u="none" strike="noStrike" dirty="0">
                          <a:effectLst/>
                        </a:rPr>
                      </a:br>
                      <a:r>
                        <a:rPr lang="fr-FR" sz="1400" u="none" strike="noStrike" dirty="0">
                          <a:effectLst/>
                        </a:rPr>
                        <a:t>et des documents explicatifs en PDF par mail pour permettre une lecture vocale des PDF</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Envoyer les convocations par LIFEN OK</a:t>
                      </a:r>
                      <a:br>
                        <a:rPr lang="fr-FR" sz="1400" u="none" strike="noStrike" dirty="0">
                          <a:effectLst/>
                        </a:rPr>
                      </a:br>
                      <a:r>
                        <a:rPr lang="fr-FR" sz="1400" u="none" strike="noStrike" dirty="0">
                          <a:solidFill>
                            <a:schemeClr val="accent2">
                              <a:lumMod val="75000"/>
                            </a:schemeClr>
                          </a:solidFill>
                          <a:effectLst/>
                        </a:rPr>
                        <a:t>+ Documents PDF (liste des documents = Communication adaptée) - Livret d'accueil en fonction du type de handicap (Processus de prise en charge spécifique?)</a:t>
                      </a:r>
                      <a:endParaRPr lang="fr-FR" sz="1400" b="1" i="0" u="none" strike="noStrike" dirty="0">
                        <a:solidFill>
                          <a:schemeClr val="accent2">
                            <a:lumMod val="75000"/>
                          </a:schemeClr>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3753782540"/>
                  </a:ext>
                </a:extLst>
              </a:tr>
              <a:tr h="1200941">
                <a:tc>
                  <a:txBody>
                    <a:bodyPr/>
                    <a:lstStyle/>
                    <a:p>
                      <a:pPr algn="ctr" fontAlgn="ctr"/>
                      <a:r>
                        <a:rPr lang="fr-FR" sz="1200" b="1" u="none" strike="noStrike" dirty="0">
                          <a:solidFill>
                            <a:schemeClr val="accent2">
                              <a:lumMod val="75000"/>
                            </a:schemeClr>
                          </a:solidFill>
                          <a:effectLst/>
                        </a:rPr>
                        <a:t>5</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Circuit adapté à l'arrivée du patient</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Accueillir le patient +/- son accompagnant  rue Thuillier (nécessite un agent de la GAP disponible pour validation identité Ok)</a:t>
                      </a:r>
                      <a:br>
                        <a:rPr lang="fr-FR" sz="1400" u="none" strike="noStrike" dirty="0">
                          <a:effectLst/>
                        </a:rPr>
                      </a:br>
                      <a:r>
                        <a:rPr lang="fr-FR" sz="1400" u="none" strike="noStrike" dirty="0">
                          <a:effectLst/>
                        </a:rPr>
                        <a:t>Parcours identifié avec salle de consultation RCH Bas porte le plus près de l'accueil </a:t>
                      </a:r>
                      <a:r>
                        <a:rPr lang="fr-FR" sz="1400" u="none" strike="noStrike" dirty="0" err="1">
                          <a:effectLst/>
                        </a:rPr>
                        <a:t>thuillier</a:t>
                      </a:r>
                      <a:r>
                        <a:rPr lang="fr-FR" sz="1400" u="none" strike="noStrike" dirty="0">
                          <a:effectLst/>
                        </a:rPr>
                        <a:t> avec suffisamment d'espace</a:t>
                      </a:r>
                      <a:br>
                        <a:rPr lang="fr-FR" sz="1400" u="none" strike="noStrike" dirty="0">
                          <a:effectLst/>
                        </a:rPr>
                      </a:br>
                      <a:r>
                        <a:rPr lang="fr-FR" sz="1400" u="none" strike="noStrike" dirty="0">
                          <a:solidFill>
                            <a:schemeClr val="accent2">
                              <a:lumMod val="75000"/>
                            </a:schemeClr>
                          </a:solidFill>
                          <a:effectLst/>
                        </a:rPr>
                        <a:t>Temps de première consultation allongé ? (</a:t>
                      </a:r>
                      <a:r>
                        <a:rPr lang="fr-FR" sz="1400" u="none" strike="noStrike" dirty="0" err="1">
                          <a:solidFill>
                            <a:schemeClr val="accent2">
                              <a:lumMod val="75000"/>
                            </a:schemeClr>
                          </a:solidFill>
                          <a:effectLst/>
                        </a:rPr>
                        <a:t>Cf.Temps</a:t>
                      </a:r>
                      <a:r>
                        <a:rPr lang="fr-FR" sz="1400" u="none" strike="noStrike" dirty="0">
                          <a:solidFill>
                            <a:schemeClr val="accent2">
                              <a:lumMod val="75000"/>
                            </a:schemeClr>
                          </a:solidFill>
                          <a:effectLst/>
                        </a:rPr>
                        <a:t> x2  Benchmark UICT-O)</a:t>
                      </a:r>
                      <a:endParaRPr lang="fr-FR" sz="1400" b="0" i="0" u="none" strike="noStrike" dirty="0">
                        <a:solidFill>
                          <a:schemeClr val="accent2">
                            <a:lumMod val="75000"/>
                          </a:schemeClr>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3173642120"/>
                  </a:ext>
                </a:extLst>
              </a:tr>
              <a:tr h="723025">
                <a:tc>
                  <a:txBody>
                    <a:bodyPr/>
                    <a:lstStyle/>
                    <a:p>
                      <a:pPr algn="ctr" fontAlgn="ctr"/>
                      <a:r>
                        <a:rPr lang="fr-FR" sz="1200" b="1" u="none" strike="noStrike" dirty="0">
                          <a:solidFill>
                            <a:schemeClr val="accent2">
                              <a:lumMod val="75000"/>
                            </a:schemeClr>
                          </a:solidFill>
                          <a:effectLst/>
                        </a:rPr>
                        <a:t>6</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Accompagnement du patient lors de sa première venue</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Accompagner le patient pour les éventuels besoin en examens complémentaires (PPP, imagerie médicale...) physiquement ou à l'aide d'un plan détaillé remis à l'accompagnant + marquage sol</a:t>
                      </a:r>
                      <a:endParaRPr lang="fr-FR" sz="1400" b="0" i="0" u="none" strike="noStrike" dirty="0">
                        <a:solidFill>
                          <a:srgbClr val="000000"/>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799435447"/>
                  </a:ext>
                </a:extLst>
              </a:tr>
              <a:tr h="484068">
                <a:tc>
                  <a:txBody>
                    <a:bodyPr/>
                    <a:lstStyle/>
                    <a:p>
                      <a:pPr algn="ctr" fontAlgn="ctr"/>
                      <a:r>
                        <a:rPr lang="fr-FR" sz="1200" b="1" u="none" strike="noStrike" dirty="0">
                          <a:solidFill>
                            <a:schemeClr val="accent2">
                              <a:lumMod val="75000"/>
                            </a:schemeClr>
                          </a:solidFill>
                          <a:effectLst/>
                        </a:rPr>
                        <a:t>7 et 8</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PPS adapté </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Prévoir un classeur adapté pour le PPS (ensemble des données visibles et compréhensibles) </a:t>
                      </a:r>
                      <a:r>
                        <a:rPr lang="fr-FR" sz="1400" u="none" strike="noStrike" dirty="0">
                          <a:solidFill>
                            <a:schemeClr val="accent2">
                              <a:lumMod val="75000"/>
                            </a:schemeClr>
                          </a:solidFill>
                          <a:effectLst/>
                        </a:rPr>
                        <a:t>(Cf. Benchmark UICT-O)</a:t>
                      </a:r>
                      <a:endParaRPr lang="fr-FR" sz="1400" b="0" i="0" u="none" strike="noStrike" dirty="0">
                        <a:solidFill>
                          <a:schemeClr val="accent2">
                            <a:lumMod val="75000"/>
                          </a:schemeClr>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2408167157"/>
                  </a:ext>
                </a:extLst>
              </a:tr>
              <a:tr h="484068">
                <a:tc>
                  <a:txBody>
                    <a:bodyPr/>
                    <a:lstStyle/>
                    <a:p>
                      <a:pPr algn="ctr" fontAlgn="ctr"/>
                      <a:r>
                        <a:rPr lang="fr-FR" sz="1200" b="1" u="none" strike="noStrike" dirty="0">
                          <a:solidFill>
                            <a:schemeClr val="accent2">
                              <a:lumMod val="75000"/>
                            </a:schemeClr>
                          </a:solidFill>
                          <a:effectLst/>
                        </a:rPr>
                        <a:t>9</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Privilégier les mêmes lieux et horaires de RDV</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Prise en charge et traitements en Ambulatoire +/- accompagnant</a:t>
                      </a:r>
                      <a:br>
                        <a:rPr lang="fr-FR" sz="1400" u="none" strike="noStrike" dirty="0">
                          <a:effectLst/>
                        </a:rPr>
                      </a:br>
                      <a:r>
                        <a:rPr lang="fr-FR" sz="1400" u="none" strike="noStrike" dirty="0">
                          <a:effectLst/>
                        </a:rPr>
                        <a:t>(Chambre ou box adaptés…)</a:t>
                      </a:r>
                      <a:endParaRPr lang="fr-FR" sz="1400" b="0" i="0" u="none" strike="noStrike" dirty="0">
                        <a:solidFill>
                          <a:srgbClr val="000000"/>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3972484298"/>
                  </a:ext>
                </a:extLst>
              </a:tr>
              <a:tr h="484068">
                <a:tc>
                  <a:txBody>
                    <a:bodyPr/>
                    <a:lstStyle/>
                    <a:p>
                      <a:pPr algn="ctr" fontAlgn="ctr"/>
                      <a:r>
                        <a:rPr lang="fr-FR" sz="1200" b="1" u="none" strike="noStrike" dirty="0">
                          <a:solidFill>
                            <a:schemeClr val="accent2">
                              <a:lumMod val="75000"/>
                            </a:schemeClr>
                          </a:solidFill>
                          <a:effectLst/>
                        </a:rPr>
                        <a:t>10</a:t>
                      </a:r>
                      <a:endParaRPr lang="fr-FR" sz="1200" b="1" i="0" u="none" strike="noStrike" dirty="0">
                        <a:solidFill>
                          <a:schemeClr val="accent2">
                            <a:lumMod val="75000"/>
                          </a:schemeClr>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Privilégier des Chambres (lumineuses PMR et proche des postes de soins...</a:t>
                      </a:r>
                      <a:endParaRPr lang="fr-FR" sz="1400" b="0" i="0" u="none" strike="noStrike" dirty="0">
                        <a:solidFill>
                          <a:srgbClr val="000000"/>
                        </a:solidFill>
                        <a:effectLst/>
                        <a:latin typeface="Calibri" panose="020F0502020204030204" pitchFamily="34" charset="0"/>
                      </a:endParaRPr>
                    </a:p>
                  </a:txBody>
                  <a:tcPr marL="5494" marR="5494" marT="5494" marB="0" anchor="ctr"/>
                </a:tc>
                <a:tc>
                  <a:txBody>
                    <a:bodyPr/>
                    <a:lstStyle/>
                    <a:p>
                      <a:pPr algn="l" fontAlgn="ctr"/>
                      <a:r>
                        <a:rPr lang="fr-FR" sz="1400" u="none" strike="noStrike" dirty="0">
                          <a:effectLst/>
                        </a:rPr>
                        <a:t>Prise en charge et traitements en Hospitalisation Conventionnelle</a:t>
                      </a:r>
                      <a:br>
                        <a:rPr lang="fr-FR" sz="1400" u="none" strike="noStrike" dirty="0">
                          <a:effectLst/>
                        </a:rPr>
                      </a:br>
                      <a:r>
                        <a:rPr lang="fr-FR" sz="1400" u="none" strike="noStrike" dirty="0">
                          <a:effectLst/>
                        </a:rPr>
                        <a:t>(Chambre particulière adaptée…)</a:t>
                      </a:r>
                      <a:endParaRPr lang="fr-FR" sz="1400" b="0" i="0" u="none" strike="noStrike" dirty="0">
                        <a:solidFill>
                          <a:srgbClr val="000000"/>
                        </a:solidFill>
                        <a:effectLst/>
                        <a:latin typeface="Calibri" panose="020F0502020204030204" pitchFamily="34" charset="0"/>
                      </a:endParaRPr>
                    </a:p>
                  </a:txBody>
                  <a:tcPr marL="5494" marR="5494" marT="5494" marB="0" anchor="ctr"/>
                </a:tc>
                <a:extLst>
                  <a:ext uri="{0D108BD9-81ED-4DB2-BD59-A6C34878D82A}">
                    <a16:rowId xmlns:a16="http://schemas.microsoft.com/office/drawing/2014/main" val="2817588648"/>
                  </a:ext>
                </a:extLst>
              </a:tr>
            </a:tbl>
          </a:graphicData>
        </a:graphic>
      </p:graphicFrame>
      <p:pic>
        <p:nvPicPr>
          <p:cNvPr id="3" name="Image 2">
            <a:extLst>
              <a:ext uri="{FF2B5EF4-FFF2-40B4-BE49-F238E27FC236}">
                <a16:creationId xmlns:a16="http://schemas.microsoft.com/office/drawing/2014/main" id="{2C43A6A3-0AE2-4C98-B519-90D38A1586AD}"/>
              </a:ext>
            </a:extLst>
          </p:cNvPr>
          <p:cNvPicPr>
            <a:picLocks noChangeAspect="1"/>
          </p:cNvPicPr>
          <p:nvPr/>
        </p:nvPicPr>
        <p:blipFill>
          <a:blip r:embed="rId2"/>
          <a:stretch>
            <a:fillRect/>
          </a:stretch>
        </p:blipFill>
        <p:spPr>
          <a:xfrm>
            <a:off x="11701176" y="0"/>
            <a:ext cx="490823" cy="497116"/>
          </a:xfrm>
          <a:prstGeom prst="rect">
            <a:avLst/>
          </a:prstGeom>
        </p:spPr>
      </p:pic>
    </p:spTree>
    <p:extLst>
      <p:ext uri="{BB962C8B-B14F-4D97-AF65-F5344CB8AC3E}">
        <p14:creationId xmlns:p14="http://schemas.microsoft.com/office/powerpoint/2010/main" val="2289856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78525F0B-F4A4-4C7F-A889-262A2362D2A0}"/>
              </a:ext>
            </a:extLst>
          </p:cNvPr>
          <p:cNvGraphicFramePr>
            <a:graphicFrameLocks noGrp="1"/>
          </p:cNvGraphicFramePr>
          <p:nvPr>
            <p:extLst>
              <p:ext uri="{D42A27DB-BD31-4B8C-83A1-F6EECF244321}">
                <p14:modId xmlns:p14="http://schemas.microsoft.com/office/powerpoint/2010/main" val="667918777"/>
              </p:ext>
            </p:extLst>
          </p:nvPr>
        </p:nvGraphicFramePr>
        <p:xfrm>
          <a:off x="-1" y="0"/>
          <a:ext cx="12192001" cy="7048376"/>
        </p:xfrm>
        <a:graphic>
          <a:graphicData uri="http://schemas.openxmlformats.org/drawingml/2006/table">
            <a:tbl>
              <a:tblPr>
                <a:tableStyleId>{5C22544A-7EE6-4342-B048-85BDC9FD1C3A}</a:tableStyleId>
              </a:tblPr>
              <a:tblGrid>
                <a:gridCol w="4082903">
                  <a:extLst>
                    <a:ext uri="{9D8B030D-6E8A-4147-A177-3AD203B41FA5}">
                      <a16:colId xmlns:a16="http://schemas.microsoft.com/office/drawing/2014/main" val="541575032"/>
                    </a:ext>
                  </a:extLst>
                </a:gridCol>
                <a:gridCol w="8109098">
                  <a:extLst>
                    <a:ext uri="{9D8B030D-6E8A-4147-A177-3AD203B41FA5}">
                      <a16:colId xmlns:a16="http://schemas.microsoft.com/office/drawing/2014/main" val="1253715009"/>
                    </a:ext>
                  </a:extLst>
                </a:gridCol>
              </a:tblGrid>
              <a:tr h="303655">
                <a:tc>
                  <a:txBody>
                    <a:bodyPr/>
                    <a:lstStyle/>
                    <a:p>
                      <a:pPr marL="0" algn="ctr" defTabSz="457200" rtl="0" eaLnBrk="1" fontAlgn="b" latinLnBrk="0" hangingPunct="1">
                        <a:lnSpc>
                          <a:spcPct val="100000"/>
                        </a:lnSpc>
                      </a:pPr>
                      <a:r>
                        <a:rPr lang="fr-FR" sz="1600" b="1" u="none" strike="noStrike" kern="1200" dirty="0">
                          <a:solidFill>
                            <a:schemeClr val="dk1"/>
                          </a:solidFill>
                          <a:effectLst/>
                          <a:latin typeface="+mn-lt"/>
                          <a:ea typeface="+mn-ea"/>
                          <a:cs typeface="+mn-cs"/>
                        </a:rPr>
                        <a:t>Recommandations </a:t>
                      </a:r>
                      <a:r>
                        <a:rPr lang="fr-FR" sz="1600" b="1" u="none" strike="noStrike" kern="1200" dirty="0">
                          <a:solidFill>
                            <a:schemeClr val="accent2">
                              <a:lumMod val="75000"/>
                            </a:schemeClr>
                          </a:solidFill>
                          <a:effectLst/>
                          <a:latin typeface="+mn-lt"/>
                          <a:ea typeface="+mn-ea"/>
                          <a:cs typeface="+mn-cs"/>
                        </a:rPr>
                        <a:t>Par thèmes Paris Visuel</a:t>
                      </a:r>
                    </a:p>
                  </a:txBody>
                  <a:tcPr marL="6350" marR="6350" marT="6350" marB="0"/>
                </a:tc>
                <a:tc>
                  <a:txBody>
                    <a:bodyPr/>
                    <a:lstStyle/>
                    <a:p>
                      <a:pPr marL="0" algn="ctr" defTabSz="457200" rtl="0" eaLnBrk="1" fontAlgn="b" latinLnBrk="0" hangingPunct="1">
                        <a:lnSpc>
                          <a:spcPct val="100000"/>
                        </a:lnSpc>
                      </a:pPr>
                      <a:r>
                        <a:rPr lang="fr-FR" sz="1600" b="1" u="none" strike="noStrike" kern="1200" dirty="0">
                          <a:solidFill>
                            <a:schemeClr val="dk1"/>
                          </a:solidFill>
                          <a:effectLst/>
                          <a:latin typeface="+mn-lt"/>
                          <a:ea typeface="+mn-ea"/>
                          <a:cs typeface="+mn-cs"/>
                        </a:rPr>
                        <a:t>Actions à mettre en place – concernant l’Environnement</a:t>
                      </a:r>
                    </a:p>
                    <a:p>
                      <a:pPr marL="0" algn="ctr" defTabSz="457200" rtl="0" eaLnBrk="1" fontAlgn="b" latinLnBrk="0" hangingPunct="1">
                        <a:lnSpc>
                          <a:spcPct val="100000"/>
                        </a:lnSpc>
                      </a:pPr>
                      <a:endParaRPr lang="fr-FR" sz="1600" b="1" u="none" strike="noStrike" kern="1200" dirty="0">
                        <a:solidFill>
                          <a:schemeClr val="dk1"/>
                        </a:solidFill>
                        <a:effectLst/>
                        <a:latin typeface="+mn-lt"/>
                        <a:ea typeface="+mn-ea"/>
                        <a:cs typeface="+mn-cs"/>
                      </a:endParaRPr>
                    </a:p>
                  </a:txBody>
                  <a:tcPr marL="6350" marR="6350" marT="6350" marB="0"/>
                </a:tc>
                <a:extLst>
                  <a:ext uri="{0D108BD9-81ED-4DB2-BD59-A6C34878D82A}">
                    <a16:rowId xmlns:a16="http://schemas.microsoft.com/office/drawing/2014/main" val="3629237332"/>
                  </a:ext>
                </a:extLst>
              </a:tr>
              <a:tr h="895551">
                <a:tc>
                  <a:txBody>
                    <a:bodyPr/>
                    <a:lstStyle/>
                    <a:p>
                      <a:pPr algn="l" fontAlgn="ctr"/>
                      <a:r>
                        <a:rPr lang="fr-FR" sz="1600" b="1" u="none" strike="noStrike" dirty="0">
                          <a:effectLst/>
                        </a:rPr>
                        <a:t>Visualisation murale adapté </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Signalétique murale du parcours adapté au handicap visuel (En cours sur Paris) y compris numéro des chambres</a:t>
                      </a:r>
                      <a:br>
                        <a:rPr lang="fr-FR" sz="1600" u="none" strike="noStrike" dirty="0">
                          <a:effectLst/>
                        </a:rPr>
                      </a:br>
                      <a:r>
                        <a:rPr lang="fr-FR" sz="1600" u="none" strike="noStrike" dirty="0">
                          <a:effectLst/>
                        </a:rPr>
                        <a:t>Suggestion: Associer une couleur par étage</a:t>
                      </a:r>
                      <a:endParaRPr lang="fr-FR"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541648904"/>
                  </a:ext>
                </a:extLst>
              </a:tr>
              <a:tr h="1191578">
                <a:tc>
                  <a:txBody>
                    <a:bodyPr/>
                    <a:lstStyle/>
                    <a:p>
                      <a:pPr algn="l" fontAlgn="ctr"/>
                      <a:r>
                        <a:rPr lang="fr-FR" sz="1600" b="1" u="none" strike="noStrike" dirty="0">
                          <a:effectLst/>
                        </a:rPr>
                        <a:t>Revêtements sol harmonisés </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b"/>
                      <a:r>
                        <a:rPr lang="fr-FR" sz="1600" u="none" strike="noStrike" dirty="0">
                          <a:effectLst/>
                        </a:rPr>
                        <a:t>Adapter et harmoniser le revêtement du sol qui doit être compact et antidérapant. Il doit être de couleur mate, uniforme et sans motifs contrastés  et ne pas provoquer d’éblouissement par réflexion (surface antireflets).</a:t>
                      </a:r>
                      <a:endParaRPr lang="fr-FR"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4187922226"/>
                  </a:ext>
                </a:extLst>
              </a:tr>
              <a:tr h="895551">
                <a:tc>
                  <a:txBody>
                    <a:bodyPr/>
                    <a:lstStyle/>
                    <a:p>
                      <a:pPr algn="l" fontAlgn="ctr"/>
                      <a:r>
                        <a:rPr lang="fr-FR" sz="1600" b="1" u="none" strike="noStrike" dirty="0">
                          <a:effectLst/>
                        </a:rPr>
                        <a:t>Marquage au sol adapté</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Revoir le marquage au sol pour s'adapter au handicap visuel (contraste &gt; 0,6, lignes au sol avec Canne blanche..)</a:t>
                      </a:r>
                      <a:br>
                        <a:rPr lang="fr-FR" sz="1600" u="none" strike="noStrike" dirty="0">
                          <a:effectLst/>
                        </a:rPr>
                      </a:br>
                      <a:r>
                        <a:rPr lang="fr-FR" sz="1600" u="none" strike="noStrike" dirty="0">
                          <a:effectLst/>
                        </a:rPr>
                        <a:t>ou revêtement avec bande de guidage tactile au sol</a:t>
                      </a:r>
                      <a:endParaRPr lang="fr-FR" sz="1600" b="1"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951360301"/>
                  </a:ext>
                </a:extLst>
              </a:tr>
              <a:tr h="595789">
                <a:tc>
                  <a:txBody>
                    <a:bodyPr/>
                    <a:lstStyle/>
                    <a:p>
                      <a:pPr algn="l" fontAlgn="ctr"/>
                      <a:r>
                        <a:rPr lang="fr-FR" sz="1600" b="1" u="none" strike="noStrike" dirty="0">
                          <a:effectLst/>
                        </a:rPr>
                        <a:t>Éclairage artificiel adapté </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Éclairage artificiel adapté et suffisant</a:t>
                      </a:r>
                      <a:endParaRPr lang="fr-FR" sz="1600" b="1"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958295673"/>
                  </a:ext>
                </a:extLst>
              </a:tr>
              <a:tr h="599602">
                <a:tc>
                  <a:txBody>
                    <a:bodyPr/>
                    <a:lstStyle/>
                    <a:p>
                      <a:pPr algn="l" fontAlgn="ctr"/>
                      <a:r>
                        <a:rPr lang="fr-FR" sz="1600" b="1" u="none" strike="noStrike" dirty="0">
                          <a:effectLst/>
                        </a:rPr>
                        <a:t>Ascenseurs </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Ascenseurs Bouton d'appel en relief</a:t>
                      </a:r>
                      <a:br>
                        <a:rPr lang="fr-FR" sz="1600" u="none" strike="noStrike" dirty="0">
                          <a:effectLst/>
                        </a:rPr>
                      </a:br>
                      <a:r>
                        <a:rPr lang="fr-FR" sz="1600" u="none" strike="noStrike" dirty="0">
                          <a:effectLst/>
                        </a:rPr>
                        <a:t>Système d'annonce vocal (étage + "monte ou descend")</a:t>
                      </a:r>
                      <a:endParaRPr lang="fr-FR"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3125299239"/>
                  </a:ext>
                </a:extLst>
              </a:tr>
              <a:tr h="1482593">
                <a:tc>
                  <a:txBody>
                    <a:bodyPr/>
                    <a:lstStyle/>
                    <a:p>
                      <a:pPr algn="l" fontAlgn="ctr"/>
                      <a:r>
                        <a:rPr lang="fr-FR" sz="1600" b="1" u="none" strike="noStrike" dirty="0">
                          <a:effectLst/>
                        </a:rPr>
                        <a:t>Environnement adapté</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b"/>
                      <a:r>
                        <a:rPr lang="fr-FR" sz="1600" u="none" strike="noStrike" dirty="0">
                          <a:effectLst/>
                        </a:rPr>
                        <a:t>Mains courantes  équipées au départ et à l’arrivée d’une plaquette avec l’indication de l’étage, direction et emplacement des sorties de secours, en relief et en braille. </a:t>
                      </a:r>
                      <a:br>
                        <a:rPr lang="fr-FR" sz="1600" u="none" strike="noStrike" dirty="0">
                          <a:effectLst/>
                        </a:rPr>
                      </a:br>
                      <a:r>
                        <a:rPr lang="fr-FR" sz="1600" u="none" strike="noStrike" dirty="0">
                          <a:effectLst/>
                        </a:rPr>
                        <a:t>Balises sonores de localisation et d'orientation</a:t>
                      </a:r>
                      <a:br>
                        <a:rPr lang="fr-FR" sz="1600" u="none" strike="noStrike" dirty="0">
                          <a:effectLst/>
                        </a:rPr>
                      </a:br>
                      <a:r>
                        <a:rPr lang="fr-FR" sz="1600" u="none" strike="noStrike" dirty="0">
                          <a:effectLst/>
                        </a:rPr>
                        <a:t>Plans multisensoriels</a:t>
                      </a:r>
                      <a:br>
                        <a:rPr lang="fr-FR" sz="1600" u="none" strike="noStrike" dirty="0">
                          <a:effectLst/>
                        </a:rPr>
                      </a:br>
                      <a:r>
                        <a:rPr lang="fr-FR" sz="1600" u="none" strike="noStrike" dirty="0">
                          <a:effectLst/>
                        </a:rPr>
                        <a:t>Places dédiées " chien guide"</a:t>
                      </a:r>
                      <a:endParaRPr lang="fr-FR"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919319953"/>
                  </a:ext>
                </a:extLst>
              </a:tr>
              <a:tr h="893682">
                <a:tc>
                  <a:txBody>
                    <a:bodyPr/>
                    <a:lstStyle/>
                    <a:p>
                      <a:pPr algn="l" fontAlgn="ctr"/>
                      <a:r>
                        <a:rPr lang="fr-FR" sz="1600" b="1" u="none" strike="noStrike" dirty="0">
                          <a:effectLst/>
                        </a:rPr>
                        <a:t>Chambre d'hospitalisation et Fauteuil </a:t>
                      </a:r>
                      <a:r>
                        <a:rPr lang="fr-FR" sz="1600" b="1" u="none" strike="noStrike" dirty="0" err="1">
                          <a:effectLst/>
                        </a:rPr>
                        <a:t>ambu</a:t>
                      </a:r>
                      <a:r>
                        <a:rPr lang="fr-FR" sz="1600" b="1" u="none" strike="noStrike" dirty="0">
                          <a:effectLst/>
                        </a:rPr>
                        <a:t> adaptés</a:t>
                      </a:r>
                      <a:endParaRPr lang="fr-F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Chambre d'hospitalisation ou Fauteuil </a:t>
                      </a:r>
                      <a:r>
                        <a:rPr lang="fr-FR" sz="1600" u="none" strike="noStrike" dirty="0" err="1">
                          <a:effectLst/>
                        </a:rPr>
                        <a:t>Ambu</a:t>
                      </a:r>
                      <a:r>
                        <a:rPr lang="fr-FR" sz="1600" u="none" strike="noStrike" dirty="0">
                          <a:effectLst/>
                        </a:rPr>
                        <a:t> adaptée proche du poste de soins et conforme PMR par secteur d'activité</a:t>
                      </a:r>
                      <a:endParaRPr lang="fr-FR"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867076521"/>
                  </a:ext>
                </a:extLst>
              </a:tr>
            </a:tbl>
          </a:graphicData>
        </a:graphic>
      </p:graphicFrame>
      <p:pic>
        <p:nvPicPr>
          <p:cNvPr id="7" name="Image 6">
            <a:extLst>
              <a:ext uri="{FF2B5EF4-FFF2-40B4-BE49-F238E27FC236}">
                <a16:creationId xmlns:a16="http://schemas.microsoft.com/office/drawing/2014/main" id="{3192A3D0-E9BC-482A-A158-D9618AAFD89B}"/>
              </a:ext>
            </a:extLst>
          </p:cNvPr>
          <p:cNvPicPr>
            <a:picLocks noChangeAspect="1"/>
          </p:cNvPicPr>
          <p:nvPr/>
        </p:nvPicPr>
        <p:blipFill>
          <a:blip r:embed="rId2"/>
          <a:stretch>
            <a:fillRect/>
          </a:stretch>
        </p:blipFill>
        <p:spPr>
          <a:xfrm>
            <a:off x="11701176" y="0"/>
            <a:ext cx="490823" cy="497116"/>
          </a:xfrm>
          <a:prstGeom prst="rect">
            <a:avLst/>
          </a:prstGeom>
        </p:spPr>
      </p:pic>
    </p:spTree>
    <p:extLst>
      <p:ext uri="{BB962C8B-B14F-4D97-AF65-F5344CB8AC3E}">
        <p14:creationId xmlns:p14="http://schemas.microsoft.com/office/powerpoint/2010/main" val="2196915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E66B96E-7534-4766-B8FB-C71095233D92}"/>
              </a:ext>
            </a:extLst>
          </p:cNvPr>
          <p:cNvGraphicFramePr>
            <a:graphicFrameLocks noGrp="1"/>
          </p:cNvGraphicFramePr>
          <p:nvPr>
            <p:extLst>
              <p:ext uri="{D42A27DB-BD31-4B8C-83A1-F6EECF244321}">
                <p14:modId xmlns:p14="http://schemas.microsoft.com/office/powerpoint/2010/main" val="1563543446"/>
              </p:ext>
            </p:extLst>
          </p:nvPr>
        </p:nvGraphicFramePr>
        <p:xfrm>
          <a:off x="343868" y="1127761"/>
          <a:ext cx="10383520" cy="4653279"/>
        </p:xfrm>
        <a:graphic>
          <a:graphicData uri="http://schemas.openxmlformats.org/drawingml/2006/table">
            <a:tbl>
              <a:tblPr>
                <a:tableStyleId>{5C22544A-7EE6-4342-B048-85BDC9FD1C3A}</a:tableStyleId>
              </a:tblPr>
              <a:tblGrid>
                <a:gridCol w="2820215">
                  <a:extLst>
                    <a:ext uri="{9D8B030D-6E8A-4147-A177-3AD203B41FA5}">
                      <a16:colId xmlns:a16="http://schemas.microsoft.com/office/drawing/2014/main" val="2467643113"/>
                    </a:ext>
                  </a:extLst>
                </a:gridCol>
                <a:gridCol w="7563305">
                  <a:extLst>
                    <a:ext uri="{9D8B030D-6E8A-4147-A177-3AD203B41FA5}">
                      <a16:colId xmlns:a16="http://schemas.microsoft.com/office/drawing/2014/main" val="3154337251"/>
                    </a:ext>
                  </a:extLst>
                </a:gridCol>
              </a:tblGrid>
              <a:tr h="417796">
                <a:tc>
                  <a:txBody>
                    <a:bodyPr/>
                    <a:lstStyle/>
                    <a:p>
                      <a:pPr marL="0" algn="ctr" defTabSz="457200" rtl="0" eaLnBrk="1" fontAlgn="b" latinLnBrk="0" hangingPunct="1">
                        <a:lnSpc>
                          <a:spcPct val="100000"/>
                        </a:lnSpc>
                      </a:pPr>
                      <a:r>
                        <a:rPr lang="fr-FR" sz="1600" b="1" u="none" strike="noStrike" kern="1200" dirty="0">
                          <a:solidFill>
                            <a:schemeClr val="dk1"/>
                          </a:solidFill>
                          <a:effectLst/>
                          <a:latin typeface="+mn-lt"/>
                          <a:ea typeface="+mn-ea"/>
                          <a:cs typeface="+mn-cs"/>
                        </a:rPr>
                        <a:t>Recommandations</a:t>
                      </a:r>
                    </a:p>
                  </a:txBody>
                  <a:tcPr marL="6350" marR="6350" marT="6350" marB="0" anchor="ctr"/>
                </a:tc>
                <a:tc>
                  <a:txBody>
                    <a:bodyPr/>
                    <a:lstStyle/>
                    <a:p>
                      <a:pPr marL="0" algn="ctr" defTabSz="457200" rtl="0" eaLnBrk="1" fontAlgn="b" latinLnBrk="0" hangingPunct="1">
                        <a:lnSpc>
                          <a:spcPct val="100000"/>
                        </a:lnSpc>
                      </a:pPr>
                      <a:r>
                        <a:rPr lang="fr-FR" sz="1600" b="1" u="none" strike="noStrike" kern="1200" dirty="0">
                          <a:solidFill>
                            <a:schemeClr val="dk1"/>
                          </a:solidFill>
                          <a:effectLst/>
                          <a:latin typeface="+mn-lt"/>
                          <a:ea typeface="+mn-ea"/>
                          <a:cs typeface="+mn-cs"/>
                        </a:rPr>
                        <a:t>Actions à mettre en place </a:t>
                      </a:r>
                    </a:p>
                  </a:txBody>
                  <a:tcPr marL="6350" marR="6350" marT="6350" marB="0" anchor="ctr"/>
                </a:tc>
                <a:extLst>
                  <a:ext uri="{0D108BD9-81ED-4DB2-BD59-A6C34878D82A}">
                    <a16:rowId xmlns:a16="http://schemas.microsoft.com/office/drawing/2014/main" val="3447001873"/>
                  </a:ext>
                </a:extLst>
              </a:tr>
              <a:tr h="835591">
                <a:tc>
                  <a:txBody>
                    <a:bodyPr/>
                    <a:lstStyle/>
                    <a:p>
                      <a:pPr algn="l" fontAlgn="ctr"/>
                      <a:r>
                        <a:rPr lang="fr-FR" sz="1600" u="none" strike="noStrike">
                          <a:effectLst/>
                        </a:rPr>
                        <a:t>Visibilité du site internet à tous les patients </a:t>
                      </a:r>
                      <a:endParaRPr lang="fr-FR" sz="160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Rendre accessible le Site Internet dans sa globalité en lecture vocale (ex: LISIO…)</a:t>
                      </a:r>
                      <a:endParaRPr lang="fr-FR" sz="16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98893400"/>
                  </a:ext>
                </a:extLst>
              </a:tr>
              <a:tr h="1253387">
                <a:tc>
                  <a:txBody>
                    <a:bodyPr/>
                    <a:lstStyle/>
                    <a:p>
                      <a:pPr algn="l" fontAlgn="ctr"/>
                      <a:r>
                        <a:rPr lang="fr-FR" sz="1600" u="none" strike="noStrike">
                          <a:effectLst/>
                        </a:rPr>
                        <a:t>Accesibilité des informations de manière simplifié aux patients </a:t>
                      </a:r>
                      <a:endParaRPr lang="fr-FR" sz="160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a:effectLst/>
                        </a:rPr>
                        <a:t>Prévoir des fiches explicatives FALC (MIND Express) pour les différentes typologie de cancer et donc de prise en charge spécifique</a:t>
                      </a:r>
                      <a:endParaRPr lang="fr-FR" sz="16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241110720"/>
                  </a:ext>
                </a:extLst>
              </a:tr>
              <a:tr h="835591">
                <a:tc>
                  <a:txBody>
                    <a:bodyPr/>
                    <a:lstStyle/>
                    <a:p>
                      <a:pPr algn="l" fontAlgn="ctr"/>
                      <a:r>
                        <a:rPr lang="fr-FR" sz="1600" u="none" strike="noStrike">
                          <a:effectLst/>
                        </a:rPr>
                        <a:t>Communication au public </a:t>
                      </a:r>
                      <a:endParaRPr lang="fr-FR" sz="160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a:effectLst/>
                        </a:rPr>
                        <a:t>Site internet spécifique HandiCurie avec accès direct sur les informations spécifiques (Cf. Benchmark UICT-O)</a:t>
                      </a:r>
                      <a:endParaRPr lang="fr-FR" sz="16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136792618"/>
                  </a:ext>
                </a:extLst>
              </a:tr>
              <a:tr h="1310914">
                <a:tc>
                  <a:txBody>
                    <a:bodyPr/>
                    <a:lstStyle/>
                    <a:p>
                      <a:pPr algn="l" fontAlgn="ctr"/>
                      <a:r>
                        <a:rPr lang="fr-FR" sz="1600" u="none" strike="noStrike">
                          <a:effectLst/>
                        </a:rPr>
                        <a:t>Mémo Patient simplifié </a:t>
                      </a:r>
                      <a:endParaRPr lang="fr-FR" sz="160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ctr"/>
                      <a:r>
                        <a:rPr lang="fr-FR" sz="1600" u="none" strike="noStrike" dirty="0">
                          <a:effectLst/>
                        </a:rPr>
                        <a:t>Classeur Patient PPS  qui suit le patient tout au long de sa prise en charge </a:t>
                      </a:r>
                      <a:br>
                        <a:rPr lang="fr-FR" sz="1600" u="none" strike="noStrike" dirty="0">
                          <a:effectLst/>
                        </a:rPr>
                      </a:br>
                      <a:r>
                        <a:rPr lang="fr-FR" sz="1600" u="none" strike="noStrike" dirty="0">
                          <a:effectLst/>
                        </a:rPr>
                        <a:t>Plusieurs onglets pour permettre de recueillir les RDV, les numéros utiles, le PPS Simplifié ou parcours de soins sous forme de rétroplanning, les ordonnances, les résultats médicaux, les effets indésirables...  (Cf. Benchmark UICT-O)</a:t>
                      </a:r>
                      <a:endParaRPr lang="fr-FR" sz="16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750279502"/>
                  </a:ext>
                </a:extLst>
              </a:tr>
            </a:tbl>
          </a:graphicData>
        </a:graphic>
      </p:graphicFrame>
      <p:sp>
        <p:nvSpPr>
          <p:cNvPr id="3" name="Titre 1">
            <a:extLst>
              <a:ext uri="{FF2B5EF4-FFF2-40B4-BE49-F238E27FC236}">
                <a16:creationId xmlns:a16="http://schemas.microsoft.com/office/drawing/2014/main" id="{6CE0CEB3-6C3E-4AFD-8F9A-B13661D45F89}"/>
              </a:ext>
            </a:extLst>
          </p:cNvPr>
          <p:cNvSpPr txBox="1">
            <a:spLocks/>
          </p:cNvSpPr>
          <p:nvPr/>
        </p:nvSpPr>
        <p:spPr>
          <a:xfrm>
            <a:off x="1113188" y="9314"/>
            <a:ext cx="9104699" cy="807323"/>
          </a:xfrm>
          <a:prstGeom prst="rect">
            <a:avLst/>
          </a:prstGeom>
        </p:spPr>
        <p:txBody>
          <a:bodyPr>
            <a:normAutofit fontScale="90000" lnSpcReduction="10000"/>
          </a:bodyPr>
          <a:lstStyle>
            <a:lvl1pPr algn="l" defTabSz="457200" rtl="0" eaLnBrk="1" latinLnBrk="0" hangingPunct="1">
              <a:spcBef>
                <a:spcPct val="0"/>
              </a:spcBef>
              <a:buNone/>
              <a:defRPr sz="2800" i="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Recommandation liées à la communication </a:t>
            </a:r>
            <a:br>
              <a:rPr lang="fr-FR" i="1" dirty="0"/>
            </a:br>
            <a:r>
              <a:rPr lang="fr-FR" i="1" dirty="0"/>
              <a:t>Paris – Handicap visuel</a:t>
            </a:r>
          </a:p>
        </p:txBody>
      </p:sp>
      <p:pic>
        <p:nvPicPr>
          <p:cNvPr id="4" name="Image 3">
            <a:extLst>
              <a:ext uri="{FF2B5EF4-FFF2-40B4-BE49-F238E27FC236}">
                <a16:creationId xmlns:a16="http://schemas.microsoft.com/office/drawing/2014/main" id="{FF21BE02-B947-4284-B936-CA424B36E0E2}"/>
              </a:ext>
            </a:extLst>
          </p:cNvPr>
          <p:cNvPicPr>
            <a:picLocks noChangeAspect="1"/>
          </p:cNvPicPr>
          <p:nvPr/>
        </p:nvPicPr>
        <p:blipFill>
          <a:blip r:embed="rId2"/>
          <a:stretch>
            <a:fillRect/>
          </a:stretch>
        </p:blipFill>
        <p:spPr>
          <a:xfrm>
            <a:off x="10236565" y="1127761"/>
            <a:ext cx="490823" cy="497116"/>
          </a:xfrm>
          <a:prstGeom prst="rect">
            <a:avLst/>
          </a:prstGeom>
        </p:spPr>
      </p:pic>
    </p:spTree>
    <p:extLst>
      <p:ext uri="{BB962C8B-B14F-4D97-AF65-F5344CB8AC3E}">
        <p14:creationId xmlns:p14="http://schemas.microsoft.com/office/powerpoint/2010/main" val="4239333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29C5710-C6C9-4C80-AE94-FB9C75B1DD68}"/>
              </a:ext>
            </a:extLst>
          </p:cNvPr>
          <p:cNvGraphicFramePr>
            <a:graphicFrameLocks noGrp="1"/>
          </p:cNvGraphicFramePr>
          <p:nvPr>
            <p:extLst>
              <p:ext uri="{D42A27DB-BD31-4B8C-83A1-F6EECF244321}">
                <p14:modId xmlns:p14="http://schemas.microsoft.com/office/powerpoint/2010/main" val="2484268484"/>
              </p:ext>
            </p:extLst>
          </p:nvPr>
        </p:nvGraphicFramePr>
        <p:xfrm>
          <a:off x="0" y="0"/>
          <a:ext cx="12192000" cy="7104856"/>
        </p:xfrm>
        <a:graphic>
          <a:graphicData uri="http://schemas.openxmlformats.org/drawingml/2006/table">
            <a:tbl>
              <a:tblPr>
                <a:tableStyleId>{5C22544A-7EE6-4342-B048-85BDC9FD1C3A}</a:tableStyleId>
              </a:tblPr>
              <a:tblGrid>
                <a:gridCol w="1910080">
                  <a:extLst>
                    <a:ext uri="{9D8B030D-6E8A-4147-A177-3AD203B41FA5}">
                      <a16:colId xmlns:a16="http://schemas.microsoft.com/office/drawing/2014/main" val="1627976295"/>
                    </a:ext>
                  </a:extLst>
                </a:gridCol>
                <a:gridCol w="10281920">
                  <a:extLst>
                    <a:ext uri="{9D8B030D-6E8A-4147-A177-3AD203B41FA5}">
                      <a16:colId xmlns:a16="http://schemas.microsoft.com/office/drawing/2014/main" val="1460989087"/>
                    </a:ext>
                  </a:extLst>
                </a:gridCol>
              </a:tblGrid>
              <a:tr h="290979">
                <a:tc>
                  <a:txBody>
                    <a:bodyPr/>
                    <a:lstStyle/>
                    <a:p>
                      <a:pPr algn="l" fontAlgn="ctr"/>
                      <a:r>
                        <a:rPr lang="fr-FR" sz="1600" b="1" u="none" strike="noStrike" dirty="0">
                          <a:effectLst/>
                        </a:rPr>
                        <a:t>Recommandations</a:t>
                      </a:r>
                      <a:endParaRPr lang="fr-FR" sz="16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600" b="1" u="none" strike="noStrike" dirty="0">
                          <a:effectLst/>
                        </a:rPr>
                        <a:t>Premières actions</a:t>
                      </a:r>
                      <a:endParaRPr lang="fr-FR" sz="1600" b="1" i="0" u="none" strike="noStrike" dirty="0">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1188665959"/>
                  </a:ext>
                </a:extLst>
              </a:tr>
              <a:tr h="330919">
                <a:tc>
                  <a:txBody>
                    <a:bodyPr/>
                    <a:lstStyle/>
                    <a:p>
                      <a:pPr algn="l" fontAlgn="ctr"/>
                      <a:r>
                        <a:rPr lang="fr-FR" sz="1200" b="1" u="none" strike="noStrike" dirty="0">
                          <a:effectLst/>
                        </a:rPr>
                        <a:t>Améliorer les  déplacements</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Mettre en place des alertes lumineuses (n° d'ordre d'arrivée) </a:t>
                      </a:r>
                      <a:br>
                        <a:rPr lang="fr-FR" sz="1200" u="none" strike="noStrike">
                          <a:effectLst/>
                        </a:rPr>
                      </a:br>
                      <a:r>
                        <a:rPr lang="fr-FR" sz="1200" u="none" strike="noStrike">
                          <a:effectLst/>
                        </a:rPr>
                        <a:t>Disposer de personnel pour accompagner le patient (gilet bleu service civique)</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4055708710"/>
                  </a:ext>
                </a:extLst>
              </a:tr>
              <a:tr h="656131">
                <a:tc>
                  <a:txBody>
                    <a:bodyPr/>
                    <a:lstStyle/>
                    <a:p>
                      <a:pPr algn="l" fontAlgn="ctr"/>
                      <a:r>
                        <a:rPr lang="fr-FR" sz="1200" b="1" u="none" strike="noStrike" dirty="0">
                          <a:effectLst/>
                        </a:rPr>
                        <a:t>Organiser l’accueil</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Identifier le handicap en amont de la consultation ( dans le dossier médical mais aussi sur les listings de consultations type logo)  afin d'eviter les consultations en visio et d'anticiper les besoins du patients pour se faire comprendre. </a:t>
                      </a:r>
                      <a:br>
                        <a:rPr lang="fr-FR" sz="1200" u="none" strike="noStrike">
                          <a:effectLst/>
                        </a:rPr>
                      </a:br>
                      <a:r>
                        <a:rPr lang="fr-FR" sz="1200" u="none" strike="noStrike">
                          <a:effectLst/>
                        </a:rPr>
                        <a:t>Créer un accueil dédié sourd/malendendant (Proposition faite en 2018, et pas retenue)</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2838636763"/>
                  </a:ext>
                </a:extLst>
              </a:tr>
              <a:tr h="684659">
                <a:tc>
                  <a:txBody>
                    <a:bodyPr/>
                    <a:lstStyle/>
                    <a:p>
                      <a:pPr algn="l" fontAlgn="ctr"/>
                      <a:r>
                        <a:rPr lang="fr-FR" sz="1200" b="1" u="none" strike="noStrike" dirty="0">
                          <a:effectLst/>
                        </a:rPr>
                        <a:t>Ajuster l’environnement</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Equipez certaines portes de chambres d'une sonnette provoquant le clignotement d'une lampe à l'intérieur de la chambre afin d'avertir le client que quelqu'un frappe à sa porte</a:t>
                      </a:r>
                      <a:br>
                        <a:rPr lang="fr-FR" sz="1200" u="none" strike="noStrike">
                          <a:effectLst/>
                        </a:rPr>
                      </a:br>
                      <a:r>
                        <a:rPr lang="fr-FR" sz="1200" u="none" strike="noStrike">
                          <a:effectLst/>
                        </a:rPr>
                        <a:t>Proposez une chambre équipée d’une télévision avec fonction télétexte et d'un téléphone avec flash lumineux et amplification</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1623366697"/>
                  </a:ext>
                </a:extLst>
              </a:tr>
              <a:tr h="330919">
                <a:tc>
                  <a:txBody>
                    <a:bodyPr/>
                    <a:lstStyle/>
                    <a:p>
                      <a:pPr algn="l" fontAlgn="ctr"/>
                      <a:r>
                        <a:rPr lang="fr-FR" sz="1200" b="1" u="none" strike="noStrike" dirty="0">
                          <a:effectLst/>
                        </a:rPr>
                        <a:t>Ajuster le temps passé</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Doubler le temps de consultation. Identifier ce besoin en amont de la consultation (picto indiquant besoin de + de temps) </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912671477"/>
                  </a:ext>
                </a:extLst>
              </a:tr>
              <a:tr h="992756">
                <a:tc>
                  <a:txBody>
                    <a:bodyPr/>
                    <a:lstStyle/>
                    <a:p>
                      <a:pPr algn="l" fontAlgn="ctr"/>
                      <a:r>
                        <a:rPr lang="fr-FR" sz="1200" b="1" u="none" strike="noStrike" dirty="0">
                          <a:effectLst/>
                        </a:rPr>
                        <a:t>Utiliser des documentations adaptées </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Disposer de supports explicatifs écrits détaillant les parcours.</a:t>
                      </a:r>
                      <a:br>
                        <a:rPr lang="fr-FR" sz="1200" u="none" strike="noStrike">
                          <a:effectLst/>
                        </a:rPr>
                      </a:br>
                      <a:r>
                        <a:rPr lang="fr-FR" sz="1200" u="none" strike="noStrike">
                          <a:effectLst/>
                        </a:rPr>
                        <a:t>Disposer de livrets cartonnés pour pouvoir mieux communiquer et mettre moins de temps (santé BD, handiconnect, guides INCA, documents FALC, pictogrammes, programme Makaton)</a:t>
                      </a:r>
                      <a:br>
                        <a:rPr lang="fr-FR" sz="1200" u="none" strike="noStrike">
                          <a:effectLst/>
                        </a:rPr>
                      </a:br>
                      <a:r>
                        <a:rPr lang="fr-FR" sz="1200" u="none" strike="noStrike">
                          <a:effectLst/>
                        </a:rPr>
                        <a:t>Tracer le handicap auditif sur la feuille de circulation;</a:t>
                      </a:r>
                      <a:br>
                        <a:rPr lang="fr-FR" sz="1200" u="none" strike="noStrike">
                          <a:effectLst/>
                        </a:rPr>
                      </a:br>
                      <a:r>
                        <a:rPr lang="fr-FR" sz="1200" u="none" strike="noStrike">
                          <a:effectLst/>
                        </a:rPr>
                        <a:t>Faire un memo de toutes les solutions disponibles (LSF, Tablette, BD, etc.) pour que le medecin puisse choisir en fonction de la situation; </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1043392809"/>
                  </a:ext>
                </a:extLst>
              </a:tr>
              <a:tr h="992756">
                <a:tc>
                  <a:txBody>
                    <a:bodyPr/>
                    <a:lstStyle/>
                    <a:p>
                      <a:pPr algn="l" fontAlgn="ctr"/>
                      <a:r>
                        <a:rPr lang="fr-FR" sz="1200" b="1" u="none" strike="noStrike" dirty="0">
                          <a:effectLst/>
                        </a:rPr>
                        <a:t>Transmission d'informations liées au médicale </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Avoir recours à des professionnels du moyen de communication maitrisés par le patient (ex : interprètes en langue des signes, lecture labial, etc)  SURTOUT pour annonce difficile, changement de traitement, progression, arrêt du traitement. </a:t>
                      </a:r>
                      <a:br>
                        <a:rPr lang="fr-FR" sz="1200" u="none" strike="noStrike">
                          <a:effectLst/>
                        </a:rPr>
                      </a:br>
                      <a:r>
                        <a:rPr lang="fr-FR" sz="1200" u="none" strike="noStrike">
                          <a:effectLst/>
                        </a:rPr>
                        <a:t>Utiliser FALC ou Picto pour faire comprendre l'intervention chirurgicale ou le soin en radiothérapie ou autres examens, par dessins. </a:t>
                      </a:r>
                      <a:br>
                        <a:rPr lang="fr-FR" sz="1200" u="none" strike="noStrike">
                          <a:effectLst/>
                        </a:rPr>
                      </a:br>
                      <a:r>
                        <a:rPr lang="fr-FR" sz="1200" u="none" strike="noStrike">
                          <a:effectLst/>
                        </a:rPr>
                        <a:t>Schema, video ou autre support expliquant les gestes futurs; </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3922668785"/>
                  </a:ext>
                </a:extLst>
              </a:tr>
              <a:tr h="758831">
                <a:tc>
                  <a:txBody>
                    <a:bodyPr/>
                    <a:lstStyle/>
                    <a:p>
                      <a:pPr algn="l" fontAlgn="ctr"/>
                      <a:r>
                        <a:rPr lang="fr-FR" sz="1200" b="1" u="none" strike="noStrike" dirty="0">
                          <a:effectLst/>
                        </a:rPr>
                        <a:t>Mettre en place un plan de communication  </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Assurer une communication régulière sur la prise en charge des personnes en situation de handicap (plan de communication, affichage de la charte, etc.) - reco HAS </a:t>
                      </a:r>
                      <a:br>
                        <a:rPr lang="fr-FR" sz="1200" u="none" strike="noStrike">
                          <a:effectLst/>
                        </a:rPr>
                      </a:br>
                      <a:r>
                        <a:rPr lang="fr-FR" sz="1200" u="none" strike="noStrike">
                          <a:effectLst/>
                        </a:rPr>
                        <a:t>Formation, sensibilisation du personnel aux recommandations de base de la HAS sur comment communiquer avec un patient malentendant ; </a:t>
                      </a:r>
                      <a:br>
                        <a:rPr lang="fr-FR" sz="1200" u="none" strike="noStrike">
                          <a:effectLst/>
                        </a:rPr>
                      </a:b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4285200367"/>
                  </a:ext>
                </a:extLst>
              </a:tr>
              <a:tr h="330919">
                <a:tc>
                  <a:txBody>
                    <a:bodyPr/>
                    <a:lstStyle/>
                    <a:p>
                      <a:pPr algn="l" fontAlgn="ctr"/>
                      <a:r>
                        <a:rPr lang="fr-FR" sz="1200" b="1" u="none" strike="noStrike" dirty="0">
                          <a:effectLst/>
                        </a:rPr>
                        <a:t>Outils utilisés</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Conception d'un répertoire des ouitls à disposition pour mieux accueillir le patient. </a:t>
                      </a:r>
                      <a:br>
                        <a:rPr lang="fr-FR" sz="1200" u="none" strike="noStrike">
                          <a:effectLst/>
                        </a:rPr>
                      </a:br>
                      <a:r>
                        <a:rPr lang="fr-FR" sz="1200" u="none" strike="noStrike">
                          <a:effectLst/>
                        </a:rPr>
                        <a:t>Identifier et sensibiliser à l'utilisation des outils numériques dédiés aux malentendants</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372938319"/>
                  </a:ext>
                </a:extLst>
              </a:tr>
              <a:tr h="496377">
                <a:tc>
                  <a:txBody>
                    <a:bodyPr/>
                    <a:lstStyle/>
                    <a:p>
                      <a:pPr algn="l" fontAlgn="ctr"/>
                      <a:r>
                        <a:rPr lang="fr-FR" sz="1200" b="1" u="none" strike="noStrike" dirty="0">
                          <a:effectLst/>
                        </a:rPr>
                        <a:t>IDENTIFICATION du handicap tout au long du parcours</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Savoir comment identifier le plus tot possible le handicap, sans stigmatisation</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3234481521"/>
                  </a:ext>
                </a:extLst>
              </a:tr>
              <a:tr h="165458">
                <a:tc>
                  <a:txBody>
                    <a:bodyPr/>
                    <a:lstStyle/>
                    <a:p>
                      <a:pPr algn="l" fontAlgn="ctr"/>
                      <a:r>
                        <a:rPr lang="fr-FR" sz="1200" b="1" u="none" strike="noStrike" dirty="0">
                          <a:effectLst/>
                        </a:rPr>
                        <a:t>Gestion des émotions</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a:effectLst/>
                        </a:rPr>
                        <a:t>Utiliser masque à realité virtuelle avec Langue des signes pour calmer le patient avant anesthesie.</a:t>
                      </a:r>
                      <a:endParaRPr lang="fr-FR" sz="1200" b="0" i="0" u="none" strike="noStrike">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3753490960"/>
                  </a:ext>
                </a:extLst>
              </a:tr>
              <a:tr h="827296">
                <a:tc>
                  <a:txBody>
                    <a:bodyPr/>
                    <a:lstStyle/>
                    <a:p>
                      <a:pPr algn="l" fontAlgn="ctr"/>
                      <a:r>
                        <a:rPr lang="fr-FR" sz="1200" b="1" u="none" strike="noStrike" dirty="0">
                          <a:effectLst/>
                        </a:rPr>
                        <a:t>Financements </a:t>
                      </a:r>
                      <a:endParaRPr lang="fr-FR" sz="1200" b="1" i="0" u="none" strike="noStrike" dirty="0">
                        <a:solidFill>
                          <a:srgbClr val="000000"/>
                        </a:solidFill>
                        <a:effectLst/>
                        <a:latin typeface="Calibri" panose="020F0502020204030204" pitchFamily="34" charset="0"/>
                      </a:endParaRPr>
                    </a:p>
                  </a:txBody>
                  <a:tcPr marL="4077" marR="4077" marT="4077" marB="0" anchor="ctr"/>
                </a:tc>
                <a:tc>
                  <a:txBody>
                    <a:bodyPr/>
                    <a:lstStyle/>
                    <a:p>
                      <a:pPr algn="l" fontAlgn="ctr"/>
                      <a:r>
                        <a:rPr lang="fr-FR" sz="1200" u="none" strike="noStrike" dirty="0">
                          <a:effectLst/>
                        </a:rPr>
                        <a:t>Les consultations dédiées peuvent relever d’un financement FIR ;</a:t>
                      </a:r>
                      <a:br>
                        <a:rPr lang="fr-FR" sz="1200" u="none" strike="noStrike" dirty="0">
                          <a:effectLst/>
                        </a:rPr>
                      </a:br>
                      <a:r>
                        <a:rPr lang="fr-FR" sz="1200" u="none" strike="noStrike" dirty="0">
                          <a:effectLst/>
                        </a:rPr>
                        <a:t>Les consultations, l’hôpital de jour, ainsi que les s+A1:B12éjours hospitaliers en ambulatoire et en hospitalisation complète relèvent d’un financement par l’assurance maladie ;</a:t>
                      </a:r>
                      <a:br>
                        <a:rPr lang="fr-FR" sz="1200" u="none" strike="noStrike" dirty="0">
                          <a:effectLst/>
                        </a:rPr>
                      </a:br>
                      <a:r>
                        <a:rPr lang="fr-FR" sz="1200" u="none" strike="noStrike" dirty="0">
                          <a:effectLst/>
                        </a:rPr>
                        <a:t>Une équipe mobile et unité d’hospitalisation dédiée peuvent relever d’un financement dans le cadre de l’ “article 51”, intervenant dans le financement de dispositifs innovants.</a:t>
                      </a:r>
                      <a:endParaRPr lang="fr-FR" sz="1200" b="0" i="0" u="none" strike="noStrike" dirty="0">
                        <a:solidFill>
                          <a:srgbClr val="000000"/>
                        </a:solidFill>
                        <a:effectLst/>
                        <a:latin typeface="Calibri" panose="020F0502020204030204" pitchFamily="34" charset="0"/>
                      </a:endParaRPr>
                    </a:p>
                  </a:txBody>
                  <a:tcPr marL="4077" marR="4077" marT="4077" marB="0" anchor="ctr"/>
                </a:tc>
                <a:extLst>
                  <a:ext uri="{0D108BD9-81ED-4DB2-BD59-A6C34878D82A}">
                    <a16:rowId xmlns:a16="http://schemas.microsoft.com/office/drawing/2014/main" val="1166705320"/>
                  </a:ext>
                </a:extLst>
              </a:tr>
            </a:tbl>
          </a:graphicData>
        </a:graphic>
      </p:graphicFrame>
      <p:pic>
        <p:nvPicPr>
          <p:cNvPr id="3" name="Image 2">
            <a:extLst>
              <a:ext uri="{FF2B5EF4-FFF2-40B4-BE49-F238E27FC236}">
                <a16:creationId xmlns:a16="http://schemas.microsoft.com/office/drawing/2014/main" id="{5CC4140D-685F-49CE-B9FA-E53C4876AA49}"/>
              </a:ext>
            </a:extLst>
          </p:cNvPr>
          <p:cNvPicPr>
            <a:picLocks noChangeAspect="1"/>
          </p:cNvPicPr>
          <p:nvPr/>
        </p:nvPicPr>
        <p:blipFill>
          <a:blip r:embed="rId2"/>
          <a:stretch>
            <a:fillRect/>
          </a:stretch>
        </p:blipFill>
        <p:spPr>
          <a:xfrm>
            <a:off x="11505045" y="0"/>
            <a:ext cx="686955" cy="622300"/>
          </a:xfrm>
          <a:prstGeom prst="rect">
            <a:avLst/>
          </a:prstGeom>
        </p:spPr>
      </p:pic>
    </p:spTree>
    <p:extLst>
      <p:ext uri="{BB962C8B-B14F-4D97-AF65-F5344CB8AC3E}">
        <p14:creationId xmlns:p14="http://schemas.microsoft.com/office/powerpoint/2010/main" val="1201876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71877790-451B-4750-9E11-9261A2486A8D}"/>
              </a:ext>
            </a:extLst>
          </p:cNvPr>
          <p:cNvGraphicFramePr>
            <a:graphicFrameLocks noGrp="1"/>
          </p:cNvGraphicFramePr>
          <p:nvPr>
            <p:extLst>
              <p:ext uri="{D42A27DB-BD31-4B8C-83A1-F6EECF244321}">
                <p14:modId xmlns:p14="http://schemas.microsoft.com/office/powerpoint/2010/main" val="2002358471"/>
              </p:ext>
            </p:extLst>
          </p:nvPr>
        </p:nvGraphicFramePr>
        <p:xfrm>
          <a:off x="0" y="0"/>
          <a:ext cx="12192000" cy="6858001"/>
        </p:xfrm>
        <a:graphic>
          <a:graphicData uri="http://schemas.openxmlformats.org/drawingml/2006/table">
            <a:tbl>
              <a:tblPr>
                <a:tableStyleId>{5C22544A-7EE6-4342-B048-85BDC9FD1C3A}</a:tableStyleId>
              </a:tblPr>
              <a:tblGrid>
                <a:gridCol w="1981200">
                  <a:extLst>
                    <a:ext uri="{9D8B030D-6E8A-4147-A177-3AD203B41FA5}">
                      <a16:colId xmlns:a16="http://schemas.microsoft.com/office/drawing/2014/main" val="808281042"/>
                    </a:ext>
                  </a:extLst>
                </a:gridCol>
                <a:gridCol w="4876800">
                  <a:extLst>
                    <a:ext uri="{9D8B030D-6E8A-4147-A177-3AD203B41FA5}">
                      <a16:colId xmlns:a16="http://schemas.microsoft.com/office/drawing/2014/main" val="1766563802"/>
                    </a:ext>
                  </a:extLst>
                </a:gridCol>
                <a:gridCol w="5334000">
                  <a:extLst>
                    <a:ext uri="{9D8B030D-6E8A-4147-A177-3AD203B41FA5}">
                      <a16:colId xmlns:a16="http://schemas.microsoft.com/office/drawing/2014/main" val="546132550"/>
                    </a:ext>
                  </a:extLst>
                </a:gridCol>
              </a:tblGrid>
              <a:tr h="253020">
                <a:tc>
                  <a:txBody>
                    <a:bodyPr/>
                    <a:lstStyle/>
                    <a:p>
                      <a:pPr algn="l" fontAlgn="ctr"/>
                      <a:r>
                        <a:rPr lang="fr-FR" sz="1400" b="1" u="none" strike="noStrike" dirty="0">
                          <a:effectLst/>
                        </a:rPr>
                        <a:t>Etapes logigramme</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b="1" u="none" strike="noStrike" dirty="0">
                          <a:effectLst/>
                        </a:rPr>
                        <a:t>Recommandations</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b="1" u="none" strike="noStrike" dirty="0">
                          <a:effectLst/>
                        </a:rPr>
                        <a:t>Actions à mettre en place </a:t>
                      </a:r>
                      <a:endParaRPr lang="fr-FR" sz="1400" b="1" i="0" u="none" strike="noStrike" dirty="0">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353240655"/>
                  </a:ext>
                </a:extLst>
              </a:tr>
              <a:tr h="475088">
                <a:tc>
                  <a:txBody>
                    <a:bodyPr/>
                    <a:lstStyle/>
                    <a:p>
                      <a:pPr algn="l" fontAlgn="ctr"/>
                      <a:r>
                        <a:rPr lang="fr-FR" sz="1400" b="1" u="none" strike="noStrike" dirty="0">
                          <a:effectLst/>
                        </a:rPr>
                        <a:t>1 prise de RDV</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dirty="0">
                          <a:effectLst/>
                        </a:rPr>
                        <a:t>Identification du patient atteint de handicap en amont de la prise en charge</a:t>
                      </a:r>
                      <a:endParaRPr lang="fr-FR" sz="1400" b="0"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Adapter le site internet en fonction des besoins du visiteur </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380083986"/>
                  </a:ext>
                </a:extLst>
              </a:tr>
              <a:tr h="496806">
                <a:tc>
                  <a:txBody>
                    <a:bodyPr/>
                    <a:lstStyle/>
                    <a:p>
                      <a:pPr algn="l" fontAlgn="ctr"/>
                      <a:r>
                        <a:rPr lang="fr-FR" sz="1400" b="1" u="none" strike="noStrike" dirty="0">
                          <a:effectLst/>
                        </a:rPr>
                        <a:t>2 prévoir un accompagnant</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Acccompagnement du patient tout au long de son parcours</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Disposer de personnel pour accompagner le patient (gilet bleu service civique)</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2889617517"/>
                  </a:ext>
                </a:extLst>
              </a:tr>
              <a:tr h="535591">
                <a:tc>
                  <a:txBody>
                    <a:bodyPr/>
                    <a:lstStyle/>
                    <a:p>
                      <a:pPr algn="l" fontAlgn="ctr"/>
                      <a:r>
                        <a:rPr lang="fr-FR" sz="1400" b="1" u="none" strike="noStrike" dirty="0">
                          <a:effectLst/>
                        </a:rPr>
                        <a:t>3 identification du patient</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Identification du patient à toutes les étapes du processus</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Identifier le patient Cf. probleme juridique= pas de stigmatisation / mais un signe distinctif possible ? </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197561588"/>
                  </a:ext>
                </a:extLst>
              </a:tr>
              <a:tr h="1071181">
                <a:tc>
                  <a:txBody>
                    <a:bodyPr/>
                    <a:lstStyle/>
                    <a:p>
                      <a:pPr algn="l" fontAlgn="ctr"/>
                      <a:r>
                        <a:rPr lang="fr-FR" sz="1400" b="1" u="none" strike="noStrike" dirty="0">
                          <a:effectLst/>
                        </a:rPr>
                        <a:t>4 envoi convocation</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dirty="0">
                          <a:effectLst/>
                        </a:rPr>
                        <a:t>Envoi dématérialisée de la convocation via LIFEN </a:t>
                      </a:r>
                      <a:br>
                        <a:rPr lang="fr-FR" sz="1400" u="none" strike="noStrike" dirty="0">
                          <a:effectLst/>
                        </a:rPr>
                      </a:br>
                      <a:r>
                        <a:rPr lang="fr-FR" sz="1400" u="none" strike="noStrike" dirty="0">
                          <a:effectLst/>
                        </a:rPr>
                        <a:t>et des documents explicatifs en PDF par mail </a:t>
                      </a:r>
                      <a:endParaRPr lang="fr-FR" sz="1400" b="0"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Livrets d'accueil en fonction du type de handicap établis avec des prestataires externes en s'appuyant sur ce qui existe ( santé BD, handiconnect, guides INCA, documents FALC, pictogrammes, programme Makaton)</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287561016"/>
                  </a:ext>
                </a:extLst>
              </a:tr>
              <a:tr h="803386">
                <a:tc>
                  <a:txBody>
                    <a:bodyPr/>
                    <a:lstStyle/>
                    <a:p>
                      <a:pPr algn="l" fontAlgn="ctr"/>
                      <a:r>
                        <a:rPr lang="fr-FR" sz="1400" b="1" u="none" strike="noStrike" dirty="0">
                          <a:effectLst/>
                        </a:rPr>
                        <a:t>5 circuit arrivée du patient</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Circuit adapté à l'arrivée du patient</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Proposez le doublage visuel des messages sonores</a:t>
                      </a:r>
                      <a:br>
                        <a:rPr lang="fr-FR" sz="1400" u="none" strike="noStrike">
                          <a:effectLst/>
                        </a:rPr>
                      </a:br>
                      <a:r>
                        <a:rPr lang="fr-FR" sz="1400" u="none" strike="noStrike">
                          <a:effectLst/>
                        </a:rPr>
                        <a:t>Mettre à disposition de quoi écrire ou un smartphone</a:t>
                      </a:r>
                      <a:br>
                        <a:rPr lang="fr-FR" sz="1400" u="none" strike="noStrike">
                          <a:effectLst/>
                        </a:rPr>
                      </a:br>
                      <a:r>
                        <a:rPr lang="fr-FR" sz="1400" u="none" strike="noStrike">
                          <a:effectLst/>
                        </a:rPr>
                        <a:t>Mettre à disposition des supports visuels adaptés</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494332913"/>
                  </a:ext>
                </a:extLst>
              </a:tr>
              <a:tr h="535591">
                <a:tc>
                  <a:txBody>
                    <a:bodyPr/>
                    <a:lstStyle/>
                    <a:p>
                      <a:pPr algn="l" fontAlgn="ctr"/>
                      <a:r>
                        <a:rPr lang="fr-FR" sz="1400" b="1" u="none" strike="noStrike" dirty="0">
                          <a:effectLst/>
                        </a:rPr>
                        <a:t>6 identification parcours</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Accompagnement du patient lors de sa première venue</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Disposer de personnel pour accompagner le patient (gilet bleu service civique)</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1207744353"/>
                  </a:ext>
                </a:extLst>
              </a:tr>
              <a:tr h="1173868">
                <a:tc>
                  <a:txBody>
                    <a:bodyPr/>
                    <a:lstStyle/>
                    <a:p>
                      <a:pPr algn="l" fontAlgn="ctr"/>
                      <a:r>
                        <a:rPr lang="fr-FR" sz="1400" b="1" u="none" strike="noStrike" dirty="0">
                          <a:effectLst/>
                        </a:rPr>
                        <a:t>7et 8 consultation</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Vérifier la compréhension des traitements lourds que le patient va recevoir. </a:t>
                      </a:r>
                      <a:br>
                        <a:rPr lang="fr-FR" sz="1400" u="none" strike="noStrike">
                          <a:effectLst/>
                        </a:rPr>
                      </a:br>
                      <a:r>
                        <a:rPr lang="fr-FR" sz="1400" u="none" strike="noStrike">
                          <a:effectLst/>
                        </a:rPr>
                        <a:t>La certitude de la bonne compréhension des parcours, des prescriptions et de la connaissance des toxicités éventuelle surtout chez personne isolée, non accompagnée.</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Prévoir un environnemnt calme sans brouhha</a:t>
                      </a:r>
                      <a:br>
                        <a:rPr lang="fr-FR" sz="1400" u="none" strike="noStrike">
                          <a:effectLst/>
                        </a:rPr>
                      </a:br>
                      <a:r>
                        <a:rPr lang="fr-FR" sz="1400" u="none" strike="noStrike">
                          <a:effectLst/>
                        </a:rPr>
                        <a:t>Bénéficier d' un professionnel en langage compris par le patient (LSF, tablette…)</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3056425150"/>
                  </a:ext>
                </a:extLst>
              </a:tr>
              <a:tr h="940942">
                <a:tc>
                  <a:txBody>
                    <a:bodyPr/>
                    <a:lstStyle/>
                    <a:p>
                      <a:pPr algn="l" fontAlgn="ctr"/>
                      <a:r>
                        <a:rPr lang="fr-FR" sz="1400" b="1" u="none" strike="noStrike" dirty="0">
                          <a:effectLst/>
                        </a:rPr>
                        <a:t>9 prise en charge ambulatoire</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Privilegier les memes lieux et horaires de RDV</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Disposer de personnel pour accompagner le patient (gilet bleu service civique) </a:t>
                      </a:r>
                      <a:br>
                        <a:rPr lang="fr-FR" sz="1400" u="none" strike="noStrike">
                          <a:effectLst/>
                        </a:rPr>
                      </a:br>
                      <a:r>
                        <a:rPr lang="fr-FR" sz="1400" u="none" strike="noStrike">
                          <a:effectLst/>
                        </a:rPr>
                        <a:t>Distribuer des documents FALC (facile a lire et a comprendre)</a:t>
                      </a:r>
                      <a:endParaRPr lang="fr-FR" sz="1400" b="0" i="0" u="none" strike="noStrike">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1292821202"/>
                  </a:ext>
                </a:extLst>
              </a:tr>
              <a:tr h="572528">
                <a:tc>
                  <a:txBody>
                    <a:bodyPr/>
                    <a:lstStyle/>
                    <a:p>
                      <a:pPr algn="l" fontAlgn="ctr"/>
                      <a:r>
                        <a:rPr lang="fr-FR" sz="1400" b="1" u="none" strike="noStrike" dirty="0">
                          <a:effectLst/>
                        </a:rPr>
                        <a:t>10 prise en charge conventionnelle</a:t>
                      </a:r>
                      <a:endParaRPr lang="fr-FR" sz="1400" b="1" i="0" u="none" strike="noStrike" dirty="0">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a:effectLst/>
                        </a:rPr>
                        <a:t>Privilégier des Chambres  proche des postes de soins...</a:t>
                      </a:r>
                      <a:endParaRPr lang="fr-FR" sz="1400" b="0" i="0" u="none" strike="noStrike">
                        <a:solidFill>
                          <a:srgbClr val="000000"/>
                        </a:solidFill>
                        <a:effectLst/>
                        <a:latin typeface="Calibri" panose="020F0502020204030204" pitchFamily="34" charset="0"/>
                      </a:endParaRPr>
                    </a:p>
                  </a:txBody>
                  <a:tcPr marL="6042" marR="6042" marT="6042" marB="0" anchor="ctr"/>
                </a:tc>
                <a:tc>
                  <a:txBody>
                    <a:bodyPr/>
                    <a:lstStyle/>
                    <a:p>
                      <a:pPr algn="l" fontAlgn="ctr"/>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6042" marR="6042" marT="6042" marB="0" anchor="ctr"/>
                </a:tc>
                <a:extLst>
                  <a:ext uri="{0D108BD9-81ED-4DB2-BD59-A6C34878D82A}">
                    <a16:rowId xmlns:a16="http://schemas.microsoft.com/office/drawing/2014/main" val="1990540101"/>
                  </a:ext>
                </a:extLst>
              </a:tr>
            </a:tbl>
          </a:graphicData>
        </a:graphic>
      </p:graphicFrame>
    </p:spTree>
    <p:extLst>
      <p:ext uri="{BB962C8B-B14F-4D97-AF65-F5344CB8AC3E}">
        <p14:creationId xmlns:p14="http://schemas.microsoft.com/office/powerpoint/2010/main" val="2492730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6034D-85DB-4623-996A-3474525423D4}"/>
              </a:ext>
            </a:extLst>
          </p:cNvPr>
          <p:cNvSpPr>
            <a:spLocks noGrp="1"/>
          </p:cNvSpPr>
          <p:nvPr>
            <p:ph type="title"/>
          </p:nvPr>
        </p:nvSpPr>
        <p:spPr/>
        <p:txBody>
          <a:bodyPr>
            <a:normAutofit fontScale="90000"/>
          </a:bodyPr>
          <a:lstStyle/>
          <a:p>
            <a:r>
              <a:rPr lang="fr-FR" dirty="0"/>
              <a:t>Sensibilisation et formations du personnel</a:t>
            </a:r>
            <a:br>
              <a:rPr lang="fr-FR" dirty="0"/>
            </a:br>
            <a:r>
              <a:rPr lang="fr-FR" i="1" dirty="0"/>
              <a:t>Administratif, médical et paramédical*</a:t>
            </a:r>
          </a:p>
        </p:txBody>
      </p:sp>
      <p:sp>
        <p:nvSpPr>
          <p:cNvPr id="3" name="Espace réservé du contenu 2">
            <a:extLst>
              <a:ext uri="{FF2B5EF4-FFF2-40B4-BE49-F238E27FC236}">
                <a16:creationId xmlns:a16="http://schemas.microsoft.com/office/drawing/2014/main" id="{A4E5D595-6359-485C-9FCA-18A48A1E938B}"/>
              </a:ext>
            </a:extLst>
          </p:cNvPr>
          <p:cNvSpPr>
            <a:spLocks noGrp="1"/>
          </p:cNvSpPr>
          <p:nvPr>
            <p:ph idx="1"/>
          </p:nvPr>
        </p:nvSpPr>
        <p:spPr>
          <a:xfrm>
            <a:off x="586298" y="980891"/>
            <a:ext cx="10907202" cy="5628967"/>
          </a:xfrm>
        </p:spPr>
        <p:txBody>
          <a:bodyPr>
            <a:normAutofit lnSpcReduction="10000"/>
          </a:bodyPr>
          <a:lstStyle/>
          <a:p>
            <a:pPr marL="0" indent="0">
              <a:buNone/>
            </a:pPr>
            <a:r>
              <a:rPr lang="fr-FR" sz="2000" b="1" dirty="0"/>
              <a:t>Continuer la formation auprès des administratifs accueillant des patients </a:t>
            </a:r>
          </a:p>
          <a:p>
            <a:pPr>
              <a:spcBef>
                <a:spcPts val="0"/>
              </a:spcBef>
              <a:buFontTx/>
              <a:buChar char="-"/>
            </a:pPr>
            <a:r>
              <a:rPr lang="fr-FR" sz="2000" dirty="0"/>
              <a:t>- Sessions déjà prévues sur 2023 </a:t>
            </a:r>
          </a:p>
          <a:p>
            <a:pPr marL="0" indent="0">
              <a:buNone/>
            </a:pPr>
            <a:r>
              <a:rPr lang="fr-FR" sz="2000" b="1" dirty="0"/>
              <a:t>Cibler pour 2023 le personnel soignant Médecin et paramédical</a:t>
            </a:r>
          </a:p>
          <a:p>
            <a:pPr>
              <a:spcBef>
                <a:spcPts val="0"/>
              </a:spcBef>
              <a:buFontTx/>
              <a:buChar char="-"/>
            </a:pPr>
            <a:r>
              <a:rPr lang="fr-FR" sz="2000" dirty="0"/>
              <a:t>Formation à adapter aux médecins et aux paramédicale</a:t>
            </a:r>
          </a:p>
          <a:p>
            <a:pPr>
              <a:spcBef>
                <a:spcPts val="0"/>
              </a:spcBef>
              <a:buFontTx/>
              <a:buChar char="-"/>
            </a:pPr>
            <a:r>
              <a:rPr lang="fr-FR" sz="2000" dirty="0"/>
              <a:t>Formations à </a:t>
            </a:r>
            <a:r>
              <a:rPr lang="fr-FR" sz="2000" dirty="0" err="1"/>
              <a:t>co-construire</a:t>
            </a:r>
            <a:r>
              <a:rPr lang="fr-FR" sz="2000" dirty="0"/>
              <a:t> en 2 groupes avec médecins et paramédicale car pas tout à fait le même besoin (ex: pas la même gestion du temps)</a:t>
            </a:r>
          </a:p>
          <a:p>
            <a:pPr marL="1168400" indent="0">
              <a:spcBef>
                <a:spcPts val="0"/>
              </a:spcBef>
              <a:buNone/>
            </a:pPr>
            <a:endParaRPr lang="fr-FR" sz="800" b="1" i="1" dirty="0"/>
          </a:p>
          <a:p>
            <a:pPr marL="1168400" indent="0">
              <a:spcBef>
                <a:spcPts val="0"/>
              </a:spcBef>
              <a:buNone/>
            </a:pPr>
            <a:r>
              <a:rPr lang="fr-FR" sz="2000" b="1" i="1" dirty="0"/>
              <a:t>Bon à savoir le DPC </a:t>
            </a:r>
            <a:r>
              <a:rPr lang="fr-FR" sz="2000" dirty="0"/>
              <a:t>: les nouvelles Orientations Nationales 2023/2025 ont définies comme « Orientations prioritaires de développement professionnel continu de politique nationale de santé s’adressant à toutes les professions » :  </a:t>
            </a:r>
            <a:r>
              <a:rPr lang="fr-FR" sz="2000" b="1" dirty="0"/>
              <a:t>La prise en compte des spécificités de prise en charge des patients en situation de handicap. </a:t>
            </a:r>
          </a:p>
          <a:p>
            <a:pPr marL="0" indent="0">
              <a:spcBef>
                <a:spcPts val="0"/>
              </a:spcBef>
              <a:buNone/>
            </a:pPr>
            <a:endParaRPr lang="fr-FR" sz="2000" dirty="0"/>
          </a:p>
          <a:p>
            <a:pPr marL="0" indent="0">
              <a:spcBef>
                <a:spcPts val="0"/>
              </a:spcBef>
              <a:buNone/>
            </a:pPr>
            <a:r>
              <a:rPr lang="fr-FR" sz="2000" b="1" dirty="0"/>
              <a:t>Sensibiliser une équipe de référents aux outils digitaux pertinents </a:t>
            </a:r>
            <a:r>
              <a:rPr lang="fr-FR" sz="2000" dirty="0"/>
              <a:t>pour l’accueil des patients en situation de handicap visuel et auditif (</a:t>
            </a:r>
            <a:r>
              <a:rPr lang="fr-FR" sz="2000" dirty="0" err="1"/>
              <a:t>cf</a:t>
            </a:r>
            <a:r>
              <a:rPr lang="fr-FR" sz="2000" dirty="0"/>
              <a:t> recommandations HAS et Ordre des Médecins).</a:t>
            </a:r>
          </a:p>
          <a:p>
            <a:pPr marL="0" indent="0">
              <a:spcBef>
                <a:spcPts val="0"/>
              </a:spcBef>
              <a:buNone/>
            </a:pPr>
            <a:endParaRPr lang="fr-FR" sz="2000" dirty="0"/>
          </a:p>
          <a:p>
            <a:pPr marL="0" indent="0">
              <a:spcBef>
                <a:spcPts val="0"/>
              </a:spcBef>
              <a:buNone/>
            </a:pPr>
            <a:r>
              <a:rPr lang="fr-FR" sz="2000" b="1" dirty="0"/>
              <a:t>Sensibiliser à la LSF </a:t>
            </a:r>
            <a:r>
              <a:rPr lang="fr-FR" sz="2000" dirty="0"/>
              <a:t>: avis différents échangés à ce sujet.</a:t>
            </a:r>
          </a:p>
          <a:p>
            <a:pPr marL="0" indent="0">
              <a:spcBef>
                <a:spcPts val="0"/>
              </a:spcBef>
              <a:buNone/>
            </a:pPr>
            <a:endParaRPr lang="fr-FR" sz="2000" i="1" dirty="0"/>
          </a:p>
          <a:p>
            <a:pPr marL="0" indent="0">
              <a:spcBef>
                <a:spcPts val="0"/>
              </a:spcBef>
              <a:buNone/>
            </a:pPr>
            <a:r>
              <a:rPr lang="fr-FR" sz="2000" i="1" dirty="0"/>
              <a:t>* Lié aux recommandations HAS ; mettre au plan de formation ou au DPC.</a:t>
            </a:r>
          </a:p>
        </p:txBody>
      </p:sp>
      <p:grpSp>
        <p:nvGrpSpPr>
          <p:cNvPr id="4" name="Groupe 3">
            <a:extLst>
              <a:ext uri="{FF2B5EF4-FFF2-40B4-BE49-F238E27FC236}">
                <a16:creationId xmlns:a16="http://schemas.microsoft.com/office/drawing/2014/main" id="{C1CDC66C-2FF0-4303-B2C1-E7ECA5077980}"/>
              </a:ext>
            </a:extLst>
          </p:cNvPr>
          <p:cNvGrpSpPr/>
          <p:nvPr/>
        </p:nvGrpSpPr>
        <p:grpSpPr>
          <a:xfrm>
            <a:off x="1276808" y="2880581"/>
            <a:ext cx="477890" cy="570022"/>
            <a:chOff x="521728" y="5801182"/>
            <a:chExt cx="649488" cy="632044"/>
          </a:xfrm>
        </p:grpSpPr>
        <p:sp>
          <p:nvSpPr>
            <p:cNvPr id="5" name="円/楕円 4">
              <a:extLst>
                <a:ext uri="{FF2B5EF4-FFF2-40B4-BE49-F238E27FC236}">
                  <a16:creationId xmlns:a16="http://schemas.microsoft.com/office/drawing/2014/main" id="{5091FFF5-36FE-4B5D-97D7-78FFE6F7CAF3}"/>
                </a:ext>
              </a:extLst>
            </p:cNvPr>
            <p:cNvSpPr/>
            <p:nvPr/>
          </p:nvSpPr>
          <p:spPr>
            <a:xfrm>
              <a:off x="521728" y="5801182"/>
              <a:ext cx="649488" cy="632044"/>
            </a:xfrm>
            <a:prstGeom prst="rect">
              <a:avLst/>
            </a:prstGeom>
            <a:solidFill>
              <a:schemeClr val="accent1">
                <a:lumMod val="60000"/>
                <a:lumOff val="40000"/>
              </a:schemeClr>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a:solidFill>
                  <a:prstClr val="white"/>
                </a:solidFill>
                <a:latin typeface="Calibri" panose="020F0502020204030204"/>
                <a:ea typeface="游ゴシック" panose="020B0400000000000000" pitchFamily="34" charset="-128"/>
              </a:endParaRPr>
            </a:p>
          </p:txBody>
        </p:sp>
        <p:pic>
          <p:nvPicPr>
            <p:cNvPr id="6" name="図プレースホルダー 34">
              <a:extLst>
                <a:ext uri="{FF2B5EF4-FFF2-40B4-BE49-F238E27FC236}">
                  <a16:creationId xmlns:a16="http://schemas.microsoft.com/office/drawing/2014/main" id="{93272E77-A4B3-4F63-BC38-475B1B69A7A5}"/>
                </a:ext>
              </a:extLst>
            </p:cNvPr>
            <p:cNvPicPr>
              <a:picLocks noChangeAspect="1"/>
            </p:cNvPicPr>
            <p:nvPr/>
          </p:nvPicPr>
          <p:blipFill>
            <a:blip r:embed="rId2" cstate="print">
              <a:extLst>
                <a:ext uri="{28A0092B-C50C-407E-A947-70E740481C1C}">
                  <a14:useLocalDpi xmlns:a14="http://schemas.microsoft.com/office/drawing/2010/main" val="0"/>
                </a:ext>
              </a:extLst>
            </a:blip>
            <a:srcRect t="126" b="126"/>
            <a:stretch>
              <a:fillRect/>
            </a:stretch>
          </p:blipFill>
          <p:spPr>
            <a:xfrm>
              <a:off x="662042" y="5946147"/>
              <a:ext cx="360000" cy="360000"/>
            </a:xfrm>
            <a:prstGeom prst="rect">
              <a:avLst/>
            </a:prstGeom>
          </p:spPr>
        </p:pic>
      </p:grpSp>
    </p:spTree>
    <p:extLst>
      <p:ext uri="{BB962C8B-B14F-4D97-AF65-F5344CB8AC3E}">
        <p14:creationId xmlns:p14="http://schemas.microsoft.com/office/powerpoint/2010/main" val="3913736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E02A38-F68F-407B-A770-0801F47CA86D}"/>
              </a:ext>
            </a:extLst>
          </p:cNvPr>
          <p:cNvSpPr>
            <a:spLocks noGrp="1"/>
          </p:cNvSpPr>
          <p:nvPr>
            <p:ph type="title"/>
          </p:nvPr>
        </p:nvSpPr>
        <p:spPr/>
        <p:txBody>
          <a:bodyPr/>
          <a:lstStyle/>
          <a:p>
            <a:r>
              <a:rPr lang="fr-FR" dirty="0"/>
              <a:t>En synthèse</a:t>
            </a:r>
          </a:p>
        </p:txBody>
      </p:sp>
      <p:sp>
        <p:nvSpPr>
          <p:cNvPr id="3" name="Espace réservé du texte 2">
            <a:extLst>
              <a:ext uri="{FF2B5EF4-FFF2-40B4-BE49-F238E27FC236}">
                <a16:creationId xmlns:a16="http://schemas.microsoft.com/office/drawing/2014/main" id="{356BCB4D-1B80-4E11-9B84-6AB8FF761172}"/>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94582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90A45-A136-40D1-86E5-0D96820F5C32}"/>
              </a:ext>
            </a:extLst>
          </p:cNvPr>
          <p:cNvSpPr>
            <a:spLocks noGrp="1"/>
          </p:cNvSpPr>
          <p:nvPr>
            <p:ph type="title"/>
          </p:nvPr>
        </p:nvSpPr>
        <p:spPr>
          <a:xfrm>
            <a:off x="1088934" y="95511"/>
            <a:ext cx="9861005" cy="807323"/>
          </a:xfrm>
        </p:spPr>
        <p:txBody>
          <a:bodyPr>
            <a:normAutofit fontScale="90000"/>
          </a:bodyPr>
          <a:lstStyle/>
          <a:p>
            <a:r>
              <a:rPr lang="fr-FR" dirty="0"/>
              <a:t>Rappel des objectifs et du pilotage de la mission</a:t>
            </a:r>
            <a:br>
              <a:rPr lang="fr-FR" dirty="0"/>
            </a:br>
            <a:r>
              <a:rPr lang="fr-FR" i="1" dirty="0"/>
              <a:t>Entre Mars et décembre 2022 – </a:t>
            </a:r>
            <a:r>
              <a:rPr lang="fr-FR" i="1" dirty="0" err="1"/>
              <a:t>co-construire</a:t>
            </a:r>
            <a:r>
              <a:rPr lang="fr-FR" i="1" dirty="0"/>
              <a:t> parcours patients à handicap</a:t>
            </a:r>
          </a:p>
        </p:txBody>
      </p:sp>
      <p:sp>
        <p:nvSpPr>
          <p:cNvPr id="3" name="Espace réservé du contenu 2">
            <a:extLst>
              <a:ext uri="{FF2B5EF4-FFF2-40B4-BE49-F238E27FC236}">
                <a16:creationId xmlns:a16="http://schemas.microsoft.com/office/drawing/2014/main" id="{43E65206-23FE-4B6F-AE10-998D980A3862}"/>
              </a:ext>
            </a:extLst>
          </p:cNvPr>
          <p:cNvSpPr>
            <a:spLocks noGrp="1"/>
          </p:cNvSpPr>
          <p:nvPr>
            <p:ph idx="1"/>
          </p:nvPr>
        </p:nvSpPr>
        <p:spPr>
          <a:xfrm>
            <a:off x="565821" y="902834"/>
            <a:ext cx="10752667" cy="5781598"/>
          </a:xfrm>
        </p:spPr>
        <p:txBody>
          <a:bodyPr>
            <a:noAutofit/>
          </a:bodyPr>
          <a:lstStyle/>
          <a:p>
            <a:pPr marL="0" indent="0">
              <a:buNone/>
            </a:pPr>
            <a:r>
              <a:rPr lang="fr-FR" b="1" dirty="0">
                <a:solidFill>
                  <a:schemeClr val="accent1">
                    <a:lumMod val="75000"/>
                  </a:schemeClr>
                </a:solidFill>
              </a:rPr>
              <a:t>Objectifs</a:t>
            </a:r>
          </a:p>
          <a:p>
            <a:pPr lvl="1">
              <a:spcBef>
                <a:spcPts val="0"/>
              </a:spcBef>
              <a:buFont typeface="Wingdings" panose="05000000000000000000" pitchFamily="2" charset="2"/>
              <a:buChar char="§"/>
            </a:pPr>
            <a:r>
              <a:rPr lang="fr-FR" sz="1800" dirty="0" err="1"/>
              <a:t>Co-construire</a:t>
            </a:r>
            <a:r>
              <a:rPr lang="fr-FR" sz="1800" dirty="0"/>
              <a:t> la formalisation du parcours patient en situation de handicap visuel et auditif au sein de Curie. </a:t>
            </a:r>
          </a:p>
          <a:p>
            <a:pPr lvl="1">
              <a:spcBef>
                <a:spcPts val="0"/>
              </a:spcBef>
              <a:buFont typeface="Wingdings" panose="05000000000000000000" pitchFamily="2" charset="2"/>
              <a:buChar char="§"/>
            </a:pPr>
            <a:r>
              <a:rPr lang="fr-FR" sz="1800" dirty="0"/>
              <a:t>Identifier les principales recommandations pour chaque étape du parcours.</a:t>
            </a:r>
          </a:p>
          <a:p>
            <a:pPr marL="0" indent="0">
              <a:buNone/>
            </a:pPr>
            <a:r>
              <a:rPr lang="fr-FR" b="1" dirty="0">
                <a:solidFill>
                  <a:schemeClr val="accent1">
                    <a:lumMod val="75000"/>
                  </a:schemeClr>
                </a:solidFill>
              </a:rPr>
              <a:t>Pilotage de la mission</a:t>
            </a:r>
          </a:p>
          <a:p>
            <a:pPr marL="0" indent="0">
              <a:buNone/>
            </a:pPr>
            <a:r>
              <a:rPr lang="fr-FR" b="1" dirty="0"/>
              <a:t>Un comité de pilotage </a:t>
            </a:r>
            <a:r>
              <a:rPr lang="fr-FR" dirty="0"/>
              <a:t>constitué de : </a:t>
            </a:r>
          </a:p>
          <a:p>
            <a:pPr lvl="1">
              <a:spcBef>
                <a:spcPts val="0"/>
              </a:spcBef>
              <a:buFont typeface="Wingdings" panose="05000000000000000000" pitchFamily="2" charset="2"/>
              <a:buChar char="§"/>
            </a:pPr>
            <a:r>
              <a:rPr lang="fr-FR" sz="1800" dirty="0"/>
              <a:t>Pr Nathalie Cassoux : Directrice déléguée du site de Paris</a:t>
            </a:r>
          </a:p>
          <a:p>
            <a:pPr lvl="1">
              <a:spcBef>
                <a:spcPts val="0"/>
              </a:spcBef>
              <a:buFont typeface="Wingdings" panose="05000000000000000000" pitchFamily="2" charset="2"/>
              <a:buChar char="§"/>
            </a:pPr>
            <a:r>
              <a:rPr lang="fr-FR" sz="1800" dirty="0"/>
              <a:t>Dr Laurence </a:t>
            </a:r>
            <a:r>
              <a:rPr lang="fr-FR" sz="1800" dirty="0" err="1"/>
              <a:t>Bozec</a:t>
            </a:r>
            <a:r>
              <a:rPr lang="fr-FR" sz="1800" dirty="0"/>
              <a:t> : Directrice déléguée du site de St Cloud</a:t>
            </a:r>
          </a:p>
          <a:p>
            <a:pPr lvl="1">
              <a:spcBef>
                <a:spcPts val="0"/>
              </a:spcBef>
              <a:buFont typeface="Wingdings" panose="05000000000000000000" pitchFamily="2" charset="2"/>
              <a:buChar char="§"/>
            </a:pPr>
            <a:r>
              <a:rPr lang="fr-FR" sz="1800" dirty="0"/>
              <a:t>Sylvie Arnaud : Directrice des soins</a:t>
            </a:r>
          </a:p>
          <a:p>
            <a:pPr lvl="1">
              <a:spcBef>
                <a:spcPts val="0"/>
              </a:spcBef>
              <a:buFont typeface="Wingdings" panose="05000000000000000000" pitchFamily="2" charset="2"/>
              <a:buChar char="§"/>
            </a:pPr>
            <a:r>
              <a:rPr lang="fr-FR" sz="1800" dirty="0"/>
              <a:t>Sophie Oger-Hodge : Directrice Qualité et chef de projet RSE</a:t>
            </a:r>
          </a:p>
          <a:p>
            <a:pPr lvl="1">
              <a:spcBef>
                <a:spcPts val="0"/>
              </a:spcBef>
              <a:buFont typeface="Wingdings" panose="05000000000000000000" pitchFamily="2" charset="2"/>
              <a:buChar char="§"/>
            </a:pPr>
            <a:r>
              <a:rPr lang="fr-FR" sz="1800" dirty="0" err="1"/>
              <a:t>Elea</a:t>
            </a:r>
            <a:r>
              <a:rPr lang="fr-FR" sz="1800" dirty="0"/>
              <a:t> Canipelle : du cabinet Facteur Humain Conseil et Formation</a:t>
            </a:r>
          </a:p>
          <a:p>
            <a:pPr marL="0" indent="0">
              <a:buNone/>
            </a:pPr>
            <a:r>
              <a:rPr lang="fr-FR" b="1" dirty="0"/>
              <a:t>2 chargés de mission : </a:t>
            </a:r>
          </a:p>
          <a:p>
            <a:pPr lvl="1">
              <a:spcBef>
                <a:spcPts val="0"/>
              </a:spcBef>
              <a:buFont typeface="Wingdings" panose="05000000000000000000" pitchFamily="2" charset="2"/>
              <a:buChar char="§"/>
            </a:pPr>
            <a:r>
              <a:rPr lang="fr-FR" sz="1800" dirty="0"/>
              <a:t>Isabelle Lhermitte – site de paris </a:t>
            </a:r>
          </a:p>
          <a:p>
            <a:pPr lvl="1">
              <a:spcBef>
                <a:spcPts val="0"/>
              </a:spcBef>
              <a:buFont typeface="Wingdings" panose="05000000000000000000" pitchFamily="2" charset="2"/>
              <a:buChar char="§"/>
            </a:pPr>
            <a:r>
              <a:rPr lang="fr-FR" sz="1800" dirty="0"/>
              <a:t>Lionel Bouillon- site St Cloud</a:t>
            </a:r>
          </a:p>
          <a:p>
            <a:pPr marL="57150" indent="0">
              <a:spcBef>
                <a:spcPts val="0"/>
              </a:spcBef>
              <a:buNone/>
            </a:pPr>
            <a:r>
              <a:rPr lang="fr-FR" b="1" dirty="0"/>
              <a:t>2 Commanditaires </a:t>
            </a:r>
            <a:r>
              <a:rPr lang="fr-FR" dirty="0"/>
              <a:t>: Sophie Oger-Hodge et Nathalie Cassoux</a:t>
            </a:r>
          </a:p>
          <a:p>
            <a:pPr marL="57150" indent="0">
              <a:spcBef>
                <a:spcPts val="0"/>
              </a:spcBef>
              <a:buNone/>
            </a:pPr>
            <a:r>
              <a:rPr lang="fr-FR" b="1" dirty="0"/>
              <a:t>Un chargé de mission externe </a:t>
            </a:r>
            <a:r>
              <a:rPr lang="fr-FR" dirty="0"/>
              <a:t>: </a:t>
            </a:r>
            <a:r>
              <a:rPr lang="fr-FR" dirty="0" err="1"/>
              <a:t>Elea</a:t>
            </a:r>
            <a:r>
              <a:rPr lang="fr-FR" dirty="0"/>
              <a:t> Canipelle – Facteur Humain Conseil et Formation</a:t>
            </a:r>
          </a:p>
          <a:p>
            <a:pPr marL="0" indent="0">
              <a:buNone/>
            </a:pPr>
            <a:r>
              <a:rPr lang="fr-FR" b="1" dirty="0"/>
              <a:t>2 groupes de travail pluriprofessionnel</a:t>
            </a:r>
          </a:p>
          <a:p>
            <a:pPr lvl="1">
              <a:spcBef>
                <a:spcPts val="0"/>
              </a:spcBef>
              <a:buFont typeface="Wingdings" panose="05000000000000000000" pitchFamily="2" charset="2"/>
              <a:buChar char="§"/>
            </a:pPr>
            <a:r>
              <a:rPr lang="fr-FR" sz="1800" dirty="0"/>
              <a:t>Paris : handicap Visuel - 10 personnes</a:t>
            </a:r>
          </a:p>
          <a:p>
            <a:pPr lvl="1">
              <a:spcBef>
                <a:spcPts val="0"/>
              </a:spcBef>
              <a:buFont typeface="Wingdings" panose="05000000000000000000" pitchFamily="2" charset="2"/>
              <a:buChar char="§"/>
            </a:pPr>
            <a:r>
              <a:rPr lang="fr-FR" sz="1800" dirty="0"/>
              <a:t>Saint Cloud : handicap Auditif – 10 personnes</a:t>
            </a:r>
          </a:p>
          <a:p>
            <a:pPr marL="57150" indent="0">
              <a:spcBef>
                <a:spcPts val="0"/>
              </a:spcBef>
              <a:buNone/>
            </a:pPr>
            <a:endParaRPr lang="fr-FR" dirty="0"/>
          </a:p>
        </p:txBody>
      </p:sp>
    </p:spTree>
    <p:extLst>
      <p:ext uri="{BB962C8B-B14F-4D97-AF65-F5344CB8AC3E}">
        <p14:creationId xmlns:p14="http://schemas.microsoft.com/office/powerpoint/2010/main" val="1865811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7DCE0-0857-49F1-B70B-31B9BBFE48CF}"/>
              </a:ext>
            </a:extLst>
          </p:cNvPr>
          <p:cNvSpPr>
            <a:spLocks noGrp="1"/>
          </p:cNvSpPr>
          <p:nvPr>
            <p:ph type="title"/>
          </p:nvPr>
        </p:nvSpPr>
        <p:spPr>
          <a:xfrm>
            <a:off x="1147680" y="45977"/>
            <a:ext cx="8250358" cy="807323"/>
          </a:xfrm>
        </p:spPr>
        <p:txBody>
          <a:bodyPr>
            <a:normAutofit fontScale="90000"/>
          </a:bodyPr>
          <a:lstStyle/>
          <a:p>
            <a:r>
              <a:rPr lang="fr-FR" dirty="0"/>
              <a:t>Recommandations </a:t>
            </a:r>
            <a:br>
              <a:rPr lang="fr-FR" dirty="0"/>
            </a:br>
            <a:r>
              <a:rPr lang="fr-FR" i="1" dirty="0"/>
              <a:t>Peut être les premiers pas concrets …</a:t>
            </a:r>
          </a:p>
        </p:txBody>
      </p:sp>
      <p:sp>
        <p:nvSpPr>
          <p:cNvPr id="3" name="Espace réservé du contenu 2">
            <a:extLst>
              <a:ext uri="{FF2B5EF4-FFF2-40B4-BE49-F238E27FC236}">
                <a16:creationId xmlns:a16="http://schemas.microsoft.com/office/drawing/2014/main" id="{245A9DF7-162A-47C0-8B92-3F6CCD70284D}"/>
              </a:ext>
            </a:extLst>
          </p:cNvPr>
          <p:cNvSpPr>
            <a:spLocks noGrp="1"/>
          </p:cNvSpPr>
          <p:nvPr>
            <p:ph idx="1"/>
          </p:nvPr>
        </p:nvSpPr>
        <p:spPr>
          <a:xfrm>
            <a:off x="525046" y="853300"/>
            <a:ext cx="10519273" cy="5831132"/>
          </a:xfrm>
        </p:spPr>
        <p:txBody>
          <a:bodyPr>
            <a:normAutofit/>
          </a:bodyPr>
          <a:lstStyle/>
          <a:p>
            <a:pPr>
              <a:buSzPct val="100000"/>
              <a:buFont typeface="+mj-lt"/>
              <a:buAutoNum type="arabicPeriod"/>
            </a:pPr>
            <a:r>
              <a:rPr lang="fr-FR" b="1" dirty="0"/>
              <a:t>Rendre le site internet </a:t>
            </a:r>
            <a:r>
              <a:rPr lang="fr-FR" dirty="0"/>
              <a:t>accessible aux patients handicapes : </a:t>
            </a:r>
          </a:p>
          <a:p>
            <a:pPr lvl="1">
              <a:spcBef>
                <a:spcPts val="0"/>
              </a:spcBef>
              <a:buFont typeface="Arial" panose="020B0604020202020204" pitchFamily="34" charset="0"/>
              <a:buChar char="•"/>
            </a:pPr>
            <a:r>
              <a:rPr lang="fr-FR" sz="1800" dirty="0"/>
              <a:t>Page dédiée </a:t>
            </a:r>
            <a:r>
              <a:rPr lang="fr-FR" sz="1800" dirty="0" err="1"/>
              <a:t>HandiCurie</a:t>
            </a:r>
            <a:r>
              <a:rPr lang="fr-FR" sz="1800" dirty="0"/>
              <a:t> : </a:t>
            </a:r>
            <a:r>
              <a:rPr lang="fr-FR" sz="1800" dirty="0">
                <a:hlinkClick r:id="rId2"/>
              </a:rPr>
              <a:t>contact.handicap@curie.fr</a:t>
            </a:r>
            <a:r>
              <a:rPr lang="fr-FR" sz="1800" dirty="0"/>
              <a:t> ; n° de tel dédié ; adresse du lieu d’accueil; nom d’un référent</a:t>
            </a:r>
          </a:p>
          <a:p>
            <a:pPr lvl="1">
              <a:spcBef>
                <a:spcPts val="0"/>
              </a:spcBef>
              <a:buFont typeface="Arial" panose="020B0604020202020204" pitchFamily="34" charset="0"/>
              <a:buChar char="•"/>
            </a:pPr>
            <a:r>
              <a:rPr lang="fr-FR" sz="1800" dirty="0"/>
              <a:t>Accessibilité type </a:t>
            </a:r>
            <a:r>
              <a:rPr lang="fr-FR" sz="1800" dirty="0" err="1"/>
              <a:t>Lisio</a:t>
            </a:r>
            <a:r>
              <a:rPr lang="fr-FR" sz="1800" dirty="0"/>
              <a:t> : barre de transformation via un abonnement</a:t>
            </a:r>
          </a:p>
          <a:p>
            <a:pPr>
              <a:buSzPct val="100000"/>
              <a:buFont typeface="+mj-lt"/>
              <a:buAutoNum type="arabicPeriod"/>
            </a:pPr>
            <a:r>
              <a:rPr lang="fr-FR" b="1" dirty="0"/>
              <a:t>Aides appropriées et professionnelles </a:t>
            </a:r>
            <a:r>
              <a:rPr lang="fr-FR" dirty="0"/>
              <a:t>lors des consultations délicates</a:t>
            </a:r>
          </a:p>
          <a:p>
            <a:pPr>
              <a:buSzPct val="100000"/>
              <a:buFont typeface="+mj-lt"/>
              <a:buAutoNum type="arabicPeriod"/>
            </a:pPr>
            <a:r>
              <a:rPr lang="fr-FR" b="1" dirty="0"/>
              <a:t>Accueil Central </a:t>
            </a:r>
            <a:r>
              <a:rPr lang="fr-FR" dirty="0"/>
              <a:t>par des « gilets bleu » (stagiaires, service civique, association de patient)</a:t>
            </a:r>
          </a:p>
          <a:p>
            <a:pPr>
              <a:buSzPct val="100000"/>
              <a:buFont typeface="+mj-lt"/>
              <a:buAutoNum type="arabicPeriod"/>
            </a:pPr>
            <a:r>
              <a:rPr lang="fr-FR" b="1" dirty="0"/>
              <a:t>Référent </a:t>
            </a:r>
            <a:r>
              <a:rPr lang="fr-FR" b="1" dirty="0" err="1"/>
              <a:t>HandiCurie</a:t>
            </a:r>
            <a:r>
              <a:rPr lang="fr-FR" b="1" dirty="0"/>
              <a:t> </a:t>
            </a:r>
            <a:r>
              <a:rPr lang="fr-FR" dirty="0"/>
              <a:t>identifié au sein de Curie pour faire avancer les projets</a:t>
            </a:r>
          </a:p>
          <a:p>
            <a:pPr lvl="1">
              <a:spcBef>
                <a:spcPts val="0"/>
              </a:spcBef>
              <a:buFont typeface="Arial" panose="020B0604020202020204" pitchFamily="34" charset="0"/>
              <a:buChar char="•"/>
            </a:pPr>
            <a:r>
              <a:rPr lang="fr-FR" sz="1800" dirty="0"/>
              <a:t>Mettre en place et piloter les groupes de travail sur les recommandations retenues</a:t>
            </a:r>
          </a:p>
          <a:p>
            <a:pPr lvl="1">
              <a:spcBef>
                <a:spcPts val="0"/>
              </a:spcBef>
              <a:buFont typeface="Arial" panose="020B0604020202020204" pitchFamily="34" charset="0"/>
              <a:buChar char="•"/>
            </a:pPr>
            <a:r>
              <a:rPr lang="fr-FR" sz="1800" dirty="0"/>
              <a:t>Être identifié en interne pour être intégré dans les projets transversaux (type </a:t>
            </a:r>
            <a:r>
              <a:rPr lang="fr-FR" sz="1800" dirty="0" err="1"/>
              <a:t>WebSanté</a:t>
            </a:r>
            <a:r>
              <a:rPr lang="fr-FR" sz="1800" dirty="0"/>
              <a:t>)</a:t>
            </a:r>
          </a:p>
          <a:p>
            <a:pPr lvl="1">
              <a:spcBef>
                <a:spcPts val="0"/>
              </a:spcBef>
              <a:buFont typeface="Arial" panose="020B0604020202020204" pitchFamily="34" charset="0"/>
              <a:buChar char="•"/>
            </a:pPr>
            <a:r>
              <a:rPr lang="fr-FR" sz="1800" dirty="0"/>
              <a:t>Faire produire et distribuer une fiche synthèse sur les outils, et contacts internes, disponibles pour faciliter l’accueil des personnes en situation de handicap. </a:t>
            </a:r>
          </a:p>
          <a:p>
            <a:pPr>
              <a:buSzPct val="100000"/>
              <a:buFont typeface="+mj-lt"/>
              <a:buAutoNum type="arabicPeriod"/>
            </a:pPr>
            <a:r>
              <a:rPr lang="fr-FR" dirty="0"/>
              <a:t>Questionnaire amont pour </a:t>
            </a:r>
            <a:r>
              <a:rPr lang="fr-FR" b="1" dirty="0"/>
              <a:t>identifier le handicap </a:t>
            </a:r>
            <a:r>
              <a:rPr lang="fr-FR" dirty="0"/>
              <a:t>(fiche d’inclusion)</a:t>
            </a:r>
          </a:p>
          <a:p>
            <a:pPr>
              <a:buSzPct val="100000"/>
              <a:buFont typeface="+mj-lt"/>
              <a:buAutoNum type="arabicPeriod"/>
            </a:pPr>
            <a:r>
              <a:rPr lang="fr-FR" b="1" dirty="0"/>
              <a:t>Former</a:t>
            </a:r>
            <a:r>
              <a:rPr lang="fr-FR" dirty="0"/>
              <a:t>/Sensibiliser les </a:t>
            </a:r>
            <a:r>
              <a:rPr lang="fr-FR" b="1" dirty="0"/>
              <a:t>médecins et paramédicaux </a:t>
            </a:r>
            <a:r>
              <a:rPr lang="fr-FR" dirty="0"/>
              <a:t>à l’accueil des patients en situation de handicap </a:t>
            </a:r>
            <a:r>
              <a:rPr lang="fr-FR" b="1" dirty="0"/>
              <a:t>dans le cadre du DPC </a:t>
            </a:r>
            <a:r>
              <a:rPr lang="fr-FR" dirty="0"/>
              <a:t>(Développement Professionnel Continue) – Orientation prioritaires nationales 2023/2025</a:t>
            </a:r>
          </a:p>
          <a:p>
            <a:pPr>
              <a:buSzPct val="100000"/>
              <a:buFont typeface="+mj-lt"/>
              <a:buAutoNum type="arabicPeriod"/>
            </a:pPr>
            <a:r>
              <a:rPr lang="fr-FR" b="1" dirty="0"/>
              <a:t>Prévoir une communication interne </a:t>
            </a:r>
            <a:r>
              <a:rPr lang="fr-FR" dirty="0"/>
              <a:t>sur ce que Curie a mis en place pour l’accueil des patients en situation de handicap. </a:t>
            </a:r>
          </a:p>
        </p:txBody>
      </p:sp>
      <p:pic>
        <p:nvPicPr>
          <p:cNvPr id="4" name="Image 3">
            <a:extLst>
              <a:ext uri="{FF2B5EF4-FFF2-40B4-BE49-F238E27FC236}">
                <a16:creationId xmlns:a16="http://schemas.microsoft.com/office/drawing/2014/main" id="{57D979C9-C80E-44C7-BBE8-1E2E79311DA2}"/>
              </a:ext>
            </a:extLst>
          </p:cNvPr>
          <p:cNvPicPr>
            <a:picLocks noChangeAspect="1"/>
          </p:cNvPicPr>
          <p:nvPr/>
        </p:nvPicPr>
        <p:blipFill>
          <a:blip r:embed="rId3"/>
          <a:stretch>
            <a:fillRect/>
          </a:stretch>
        </p:blipFill>
        <p:spPr>
          <a:xfrm>
            <a:off x="11235131" y="1049850"/>
            <a:ext cx="863644" cy="1568531"/>
          </a:xfrm>
          <a:prstGeom prst="rect">
            <a:avLst/>
          </a:prstGeom>
        </p:spPr>
      </p:pic>
    </p:spTree>
    <p:extLst>
      <p:ext uri="{BB962C8B-B14F-4D97-AF65-F5344CB8AC3E}">
        <p14:creationId xmlns:p14="http://schemas.microsoft.com/office/powerpoint/2010/main" val="2092793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2F01A9-F848-49CB-A720-20B1DCB64759}"/>
              </a:ext>
            </a:extLst>
          </p:cNvPr>
          <p:cNvSpPr>
            <a:spLocks noGrp="1"/>
          </p:cNvSpPr>
          <p:nvPr>
            <p:ph type="title"/>
          </p:nvPr>
        </p:nvSpPr>
        <p:spPr>
          <a:xfrm>
            <a:off x="1257546" y="89709"/>
            <a:ext cx="8596668" cy="679845"/>
          </a:xfrm>
        </p:spPr>
        <p:txBody>
          <a:bodyPr/>
          <a:lstStyle/>
          <a:p>
            <a:r>
              <a:rPr lang="fr-FR" dirty="0"/>
              <a:t>Rappel de l’équipe opérationnelle</a:t>
            </a:r>
          </a:p>
        </p:txBody>
      </p:sp>
      <p:sp>
        <p:nvSpPr>
          <p:cNvPr id="4" name="Espace réservé du contenu 3">
            <a:extLst>
              <a:ext uri="{FF2B5EF4-FFF2-40B4-BE49-F238E27FC236}">
                <a16:creationId xmlns:a16="http://schemas.microsoft.com/office/drawing/2014/main" id="{B0C2F90D-BCA6-4771-9E04-B6DFE82163FD}"/>
              </a:ext>
            </a:extLst>
          </p:cNvPr>
          <p:cNvSpPr>
            <a:spLocks noGrp="1"/>
          </p:cNvSpPr>
          <p:nvPr>
            <p:ph sz="half" idx="2"/>
          </p:nvPr>
        </p:nvSpPr>
        <p:spPr>
          <a:xfrm>
            <a:off x="241300" y="1496483"/>
            <a:ext cx="5600700" cy="3201023"/>
          </a:xfrm>
        </p:spPr>
        <p:txBody>
          <a:bodyPr>
            <a:normAutofit/>
          </a:bodyPr>
          <a:lstStyle/>
          <a:p>
            <a:pPr marL="0" indent="0">
              <a:buNone/>
            </a:pPr>
            <a:r>
              <a:rPr lang="fr-FR" sz="3000" dirty="0"/>
              <a:t>Pour nous contacter</a:t>
            </a:r>
          </a:p>
          <a:p>
            <a:pPr marL="0" indent="0">
              <a:buNone/>
            </a:pPr>
            <a:endParaRPr lang="fr-FR" dirty="0"/>
          </a:p>
          <a:p>
            <a:pPr marL="0" indent="0">
              <a:buNone/>
            </a:pPr>
            <a:r>
              <a:rPr lang="fr-FR" dirty="0" err="1"/>
              <a:t>Elea</a:t>
            </a:r>
            <a:r>
              <a:rPr lang="fr-FR" dirty="0"/>
              <a:t> Canipelle</a:t>
            </a:r>
          </a:p>
          <a:p>
            <a:pPr marL="0" indent="0">
              <a:buNone/>
            </a:pPr>
            <a:r>
              <a:rPr lang="fr-FR" dirty="0"/>
              <a:t>Directrice de Facteur Humain C&amp;F</a:t>
            </a:r>
          </a:p>
          <a:p>
            <a:pPr marL="0" indent="0">
              <a:buNone/>
            </a:pPr>
            <a:r>
              <a:rPr lang="fr-FR" dirty="0">
                <a:hlinkClick r:id="rId2"/>
              </a:rPr>
              <a:t>elea.canipelle@facteurhumain-cf.com</a:t>
            </a:r>
            <a:endParaRPr lang="fr-FR" dirty="0"/>
          </a:p>
          <a:p>
            <a:pPr marL="0" indent="0">
              <a:buNone/>
            </a:pPr>
            <a:r>
              <a:rPr lang="fr-FR" dirty="0"/>
              <a:t>Tel: 06 72 35 74 92</a:t>
            </a:r>
          </a:p>
          <a:p>
            <a:pPr marL="0" indent="0">
              <a:buNone/>
            </a:pPr>
            <a:r>
              <a:rPr lang="fr-FR" dirty="0">
                <a:hlinkClick r:id="rId3"/>
              </a:rPr>
              <a:t>https://www.facteurhumain-cf.com/</a:t>
            </a:r>
            <a:endParaRPr lang="fr-FR" dirty="0"/>
          </a:p>
          <a:p>
            <a:pPr marL="0" indent="0">
              <a:buNone/>
            </a:pPr>
            <a:endParaRPr lang="fr-FR" dirty="0"/>
          </a:p>
          <a:p>
            <a:pPr marL="0" indent="0">
              <a:buNone/>
            </a:pPr>
            <a:endParaRPr lang="fr-FR" dirty="0"/>
          </a:p>
        </p:txBody>
      </p:sp>
      <p:sp>
        <p:nvSpPr>
          <p:cNvPr id="6" name="Espace réservé du contenu 5">
            <a:extLst>
              <a:ext uri="{FF2B5EF4-FFF2-40B4-BE49-F238E27FC236}">
                <a16:creationId xmlns:a16="http://schemas.microsoft.com/office/drawing/2014/main" id="{4BBF40DD-0860-4BF6-A59C-7735001D6043}"/>
              </a:ext>
            </a:extLst>
          </p:cNvPr>
          <p:cNvSpPr>
            <a:spLocks noGrp="1"/>
          </p:cNvSpPr>
          <p:nvPr>
            <p:ph sz="quarter" idx="4"/>
          </p:nvPr>
        </p:nvSpPr>
        <p:spPr>
          <a:xfrm>
            <a:off x="5343540" y="1496483"/>
            <a:ext cx="4185617" cy="3951790"/>
          </a:xfrm>
        </p:spPr>
        <p:txBody>
          <a:bodyPr>
            <a:normAutofit/>
          </a:bodyPr>
          <a:lstStyle/>
          <a:p>
            <a:pPr marL="0" indent="0">
              <a:buNone/>
            </a:pPr>
            <a:r>
              <a:rPr lang="fr-FR" sz="3000" dirty="0"/>
              <a:t>Pour l’Institut Curie</a:t>
            </a:r>
          </a:p>
          <a:p>
            <a:pPr marL="0" indent="0">
              <a:buNone/>
            </a:pPr>
            <a:endParaRPr lang="fr-FR" dirty="0"/>
          </a:p>
          <a:p>
            <a:pPr marL="0" indent="0">
              <a:buNone/>
            </a:pPr>
            <a:r>
              <a:rPr lang="fr-FR" dirty="0"/>
              <a:t>Isabelle Lhermitte, Lionel Bouillon</a:t>
            </a:r>
          </a:p>
          <a:p>
            <a:pPr marL="0" indent="0">
              <a:buNone/>
            </a:pPr>
            <a:r>
              <a:rPr lang="fr-FR" dirty="0"/>
              <a:t>Direction Qualité</a:t>
            </a:r>
          </a:p>
          <a:p>
            <a:pPr marL="0" indent="0">
              <a:buNone/>
            </a:pPr>
            <a:r>
              <a:rPr lang="it-IT" dirty="0"/>
              <a:t>Tel : 01 44 32 41 37</a:t>
            </a:r>
          </a:p>
          <a:p>
            <a:pPr marL="0" indent="0">
              <a:buNone/>
            </a:pPr>
            <a:endParaRPr lang="fr-FR" dirty="0"/>
          </a:p>
          <a:p>
            <a:pPr marL="0" indent="0">
              <a:buNone/>
            </a:pPr>
            <a:endParaRPr lang="fr-FR" dirty="0"/>
          </a:p>
          <a:p>
            <a:pPr marL="0" indent="0">
              <a:buNone/>
            </a:pPr>
            <a:endParaRPr lang="fr-FR" dirty="0"/>
          </a:p>
        </p:txBody>
      </p:sp>
      <p:sp>
        <p:nvSpPr>
          <p:cNvPr id="7" name="Espace réservé du numéro de diapositive 6">
            <a:extLst>
              <a:ext uri="{FF2B5EF4-FFF2-40B4-BE49-F238E27FC236}">
                <a16:creationId xmlns:a16="http://schemas.microsoft.com/office/drawing/2014/main" id="{DF7BAAB7-C572-4E26-9EA7-A5DB38AAA60D}"/>
              </a:ext>
            </a:extLst>
          </p:cNvPr>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8" name="Image 7">
            <a:extLst>
              <a:ext uri="{FF2B5EF4-FFF2-40B4-BE49-F238E27FC236}">
                <a16:creationId xmlns:a16="http://schemas.microsoft.com/office/drawing/2014/main" id="{A10AF02B-39C2-4B50-9FBE-80C37EF3C74C}"/>
              </a:ext>
            </a:extLst>
          </p:cNvPr>
          <p:cNvPicPr>
            <a:picLocks noChangeAspect="1"/>
          </p:cNvPicPr>
          <p:nvPr/>
        </p:nvPicPr>
        <p:blipFill>
          <a:blip r:embed="rId4"/>
          <a:stretch>
            <a:fillRect/>
          </a:stretch>
        </p:blipFill>
        <p:spPr>
          <a:xfrm>
            <a:off x="9144689" y="2294274"/>
            <a:ext cx="1020624" cy="1013108"/>
          </a:xfrm>
          <a:prstGeom prst="rect">
            <a:avLst/>
          </a:prstGeom>
        </p:spPr>
      </p:pic>
      <p:pic>
        <p:nvPicPr>
          <p:cNvPr id="9" name="Image 8">
            <a:extLst>
              <a:ext uri="{FF2B5EF4-FFF2-40B4-BE49-F238E27FC236}">
                <a16:creationId xmlns:a16="http://schemas.microsoft.com/office/drawing/2014/main" id="{E68E5568-4BBE-459F-82B0-1C0FF9BFFB06}"/>
              </a:ext>
            </a:extLst>
          </p:cNvPr>
          <p:cNvPicPr>
            <a:picLocks noChangeAspect="1"/>
          </p:cNvPicPr>
          <p:nvPr/>
        </p:nvPicPr>
        <p:blipFill>
          <a:blip r:embed="rId5"/>
          <a:stretch>
            <a:fillRect/>
          </a:stretch>
        </p:blipFill>
        <p:spPr>
          <a:xfrm>
            <a:off x="5065370" y="5657993"/>
            <a:ext cx="1111307" cy="933498"/>
          </a:xfrm>
          <a:prstGeom prst="rect">
            <a:avLst/>
          </a:prstGeom>
        </p:spPr>
      </p:pic>
      <p:sp>
        <p:nvSpPr>
          <p:cNvPr id="3" name="ZoneTexte 2">
            <a:extLst>
              <a:ext uri="{FF2B5EF4-FFF2-40B4-BE49-F238E27FC236}">
                <a16:creationId xmlns:a16="http://schemas.microsoft.com/office/drawing/2014/main" id="{B2F65297-D878-43DD-A501-15C41BE67416}"/>
              </a:ext>
            </a:extLst>
          </p:cNvPr>
          <p:cNvSpPr txBox="1"/>
          <p:nvPr/>
        </p:nvSpPr>
        <p:spPr>
          <a:xfrm>
            <a:off x="421341" y="6124742"/>
            <a:ext cx="6167718" cy="523220"/>
          </a:xfrm>
          <a:prstGeom prst="rect">
            <a:avLst/>
          </a:prstGeom>
          <a:noFill/>
        </p:spPr>
        <p:txBody>
          <a:bodyPr wrap="square" rtlCol="0">
            <a:spAutoFit/>
          </a:bodyPr>
          <a:lstStyle/>
          <a:p>
            <a:r>
              <a:rPr lang="fr-FR" sz="1400" dirty="0">
                <a:solidFill>
                  <a:srgbClr val="002060"/>
                </a:solidFill>
              </a:rPr>
              <a:t>FACTEUR HUMAIN </a:t>
            </a:r>
            <a:r>
              <a:rPr lang="fr-FR" sz="1400" dirty="0" err="1">
                <a:solidFill>
                  <a:srgbClr val="002060"/>
                </a:solidFill>
              </a:rPr>
              <a:t>cf</a:t>
            </a:r>
            <a:r>
              <a:rPr lang="fr-FR" sz="1400" dirty="0">
                <a:solidFill>
                  <a:srgbClr val="002060"/>
                </a:solidFill>
              </a:rPr>
              <a:t> est en cours d’enregistrement DPC</a:t>
            </a:r>
          </a:p>
          <a:p>
            <a:endParaRPr lang="fr-FR" sz="1400" dirty="0">
              <a:solidFill>
                <a:srgbClr val="002060"/>
              </a:solidFill>
            </a:endParaRPr>
          </a:p>
        </p:txBody>
      </p:sp>
    </p:spTree>
    <p:extLst>
      <p:ext uri="{BB962C8B-B14F-4D97-AF65-F5344CB8AC3E}">
        <p14:creationId xmlns:p14="http://schemas.microsoft.com/office/powerpoint/2010/main" val="105592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EE6A59-FB30-46A5-945F-92B72DB90673}"/>
              </a:ext>
            </a:extLst>
          </p:cNvPr>
          <p:cNvSpPr>
            <a:spLocks noGrp="1"/>
          </p:cNvSpPr>
          <p:nvPr>
            <p:ph type="title"/>
          </p:nvPr>
        </p:nvSpPr>
        <p:spPr/>
        <p:txBody>
          <a:bodyPr>
            <a:normAutofit fontScale="90000"/>
          </a:bodyPr>
          <a:lstStyle/>
          <a:p>
            <a:pPr algn="r"/>
            <a:r>
              <a:rPr lang="fr-FR" dirty="0"/>
              <a:t>Mission réalisée avec </a:t>
            </a:r>
            <a:br>
              <a:rPr lang="fr-FR" dirty="0"/>
            </a:br>
            <a:r>
              <a:rPr lang="fr-FR" i="1" dirty="0"/>
              <a:t>Facteur Humain Conseil et Formation</a:t>
            </a:r>
          </a:p>
        </p:txBody>
      </p:sp>
      <p:sp>
        <p:nvSpPr>
          <p:cNvPr id="3" name="Espace réservé du texte 2">
            <a:extLst>
              <a:ext uri="{FF2B5EF4-FFF2-40B4-BE49-F238E27FC236}">
                <a16:creationId xmlns:a16="http://schemas.microsoft.com/office/drawing/2014/main" id="{3AC0E5C3-FE22-4855-9D30-093AFF9BC71E}"/>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45233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プレースホルダー 16"/>
          <p:cNvSpPr>
            <a:spLocks noGrp="1"/>
          </p:cNvSpPr>
          <p:nvPr>
            <p:ph type="body" sz="quarter" idx="13"/>
          </p:nvPr>
        </p:nvSpPr>
        <p:spPr>
          <a:xfrm>
            <a:off x="3095692" y="1536700"/>
            <a:ext cx="6764142" cy="598892"/>
          </a:xfrm>
        </p:spPr>
        <p:txBody>
          <a:bodyPr/>
          <a:lstStyle/>
          <a:p>
            <a:pPr marL="0" indent="0">
              <a:buNone/>
            </a:pPr>
            <a:r>
              <a:rPr kumimoji="1" lang="fr-FR" altLang="ja-JP" b="1" dirty="0" err="1">
                <a:latin typeface="Champagne &amp; Limousines" panose="020B0502020202020204" pitchFamily="34" charset="0"/>
                <a:ea typeface="Champagne &amp; Limousines" panose="020B0502020202020204" pitchFamily="34" charset="0"/>
              </a:rPr>
              <a:t>Elea</a:t>
            </a:r>
            <a:r>
              <a:rPr kumimoji="1" lang="fr-FR" altLang="ja-JP" b="1" dirty="0">
                <a:latin typeface="Champagne &amp; Limousines" panose="020B0502020202020204" pitchFamily="34" charset="0"/>
                <a:ea typeface="Champagne &amp; Limousines" panose="020B0502020202020204" pitchFamily="34" charset="0"/>
              </a:rPr>
              <a:t> Canipelle</a:t>
            </a:r>
            <a:endParaRPr kumimoji="1" lang="ja-JP" altLang="en-US" b="1" dirty="0">
              <a:latin typeface="Champagne &amp; Limousines" panose="020B0502020202020204" pitchFamily="34" charset="0"/>
            </a:endParaRPr>
          </a:p>
        </p:txBody>
      </p:sp>
      <p:sp>
        <p:nvSpPr>
          <p:cNvPr id="18" name="テキスト プレースホルダー 17"/>
          <p:cNvSpPr>
            <a:spLocks noGrp="1"/>
          </p:cNvSpPr>
          <p:nvPr>
            <p:ph type="body" sz="quarter" idx="14"/>
          </p:nvPr>
        </p:nvSpPr>
        <p:spPr>
          <a:xfrm>
            <a:off x="2816460" y="2303737"/>
            <a:ext cx="9273939" cy="1446488"/>
          </a:xfrm>
        </p:spPr>
        <p:txBody>
          <a:bodyPr/>
          <a:lstStyle/>
          <a:p>
            <a:pPr marL="265113" indent="-265113">
              <a:lnSpc>
                <a:spcPct val="100000"/>
              </a:lnSpc>
              <a:spcAft>
                <a:spcPts val="600"/>
              </a:spcAft>
              <a:buClr>
                <a:schemeClr val="accent1">
                  <a:lumMod val="75000"/>
                </a:schemeClr>
              </a:buClr>
              <a:buFont typeface=".Hiragino Kaku Gothic Interface W3"/>
              <a:buChar char="◉"/>
            </a:pPr>
            <a:r>
              <a:rPr lang="fr-FR" sz="2000" b="1" dirty="0">
                <a:solidFill>
                  <a:srgbClr val="595959"/>
                </a:solidFill>
                <a:latin typeface="Europa" panose="02000000000000000000" pitchFamily="50" charset="0"/>
              </a:rPr>
              <a:t>Dirigeante</a:t>
            </a:r>
            <a:r>
              <a:rPr lang="fr-FR" sz="2000" dirty="0">
                <a:solidFill>
                  <a:srgbClr val="595959"/>
                </a:solidFill>
                <a:latin typeface="Europa" panose="02000000000000000000" pitchFamily="50" charset="0"/>
              </a:rPr>
              <a:t> au sein du secteur de la </a:t>
            </a:r>
            <a:r>
              <a:rPr lang="fr-FR" sz="2000" b="1" dirty="0">
                <a:solidFill>
                  <a:srgbClr val="595959"/>
                </a:solidFill>
                <a:latin typeface="Europa" panose="02000000000000000000" pitchFamily="50" charset="0"/>
              </a:rPr>
              <a:t>Santé</a:t>
            </a:r>
            <a:r>
              <a:rPr lang="fr-FR" sz="2000" dirty="0">
                <a:solidFill>
                  <a:srgbClr val="595959"/>
                </a:solidFill>
                <a:latin typeface="Europa" panose="02000000000000000000" pitchFamily="50" charset="0"/>
              </a:rPr>
              <a:t>, de </a:t>
            </a:r>
            <a:r>
              <a:rPr lang="fr-FR" sz="2000" b="1" dirty="0">
                <a:solidFill>
                  <a:srgbClr val="595959"/>
                </a:solidFill>
                <a:latin typeface="Europa" panose="02000000000000000000" pitchFamily="50" charset="0"/>
              </a:rPr>
              <a:t>l’ESS</a:t>
            </a:r>
            <a:r>
              <a:rPr lang="fr-FR" sz="2000" dirty="0">
                <a:solidFill>
                  <a:srgbClr val="595959"/>
                </a:solidFill>
                <a:latin typeface="Europa" panose="02000000000000000000" pitchFamily="50" charset="0"/>
              </a:rPr>
              <a:t>, de la formation professionnelle</a:t>
            </a:r>
          </a:p>
          <a:p>
            <a:pPr marL="265113" indent="-265113">
              <a:lnSpc>
                <a:spcPct val="100000"/>
              </a:lnSpc>
              <a:spcAft>
                <a:spcPts val="600"/>
              </a:spcAft>
              <a:buClr>
                <a:schemeClr val="accent1">
                  <a:lumMod val="75000"/>
                </a:schemeClr>
              </a:buClr>
              <a:buFont typeface=".Hiragino Kaku Gothic Interface W3"/>
              <a:buChar char="◉"/>
            </a:pPr>
            <a:r>
              <a:rPr lang="fr-FR" sz="2000" b="1" dirty="0">
                <a:solidFill>
                  <a:srgbClr val="595959"/>
                </a:solidFill>
                <a:latin typeface="Europa" panose="02000000000000000000" pitchFamily="50" charset="0"/>
              </a:rPr>
              <a:t>23 ans Coach</a:t>
            </a:r>
            <a:r>
              <a:rPr lang="fr-FR" sz="2000" dirty="0">
                <a:solidFill>
                  <a:srgbClr val="595959"/>
                </a:solidFill>
                <a:latin typeface="Europa" panose="02000000000000000000" pitchFamily="50" charset="0"/>
              </a:rPr>
              <a:t>, consultante, formatrice en management des Hommes et des Organisations, de formation Universitaire au Canada. </a:t>
            </a:r>
          </a:p>
          <a:p>
            <a:pPr marL="265113" indent="-265113">
              <a:lnSpc>
                <a:spcPct val="100000"/>
              </a:lnSpc>
              <a:spcAft>
                <a:spcPts val="600"/>
              </a:spcAft>
              <a:buClr>
                <a:schemeClr val="accent1">
                  <a:lumMod val="75000"/>
                </a:schemeClr>
              </a:buClr>
              <a:buFont typeface=".Hiragino Kaku Gothic Interface W3"/>
              <a:buChar char="◉"/>
            </a:pPr>
            <a:r>
              <a:rPr lang="fr-FR" sz="2000" b="1" dirty="0">
                <a:solidFill>
                  <a:srgbClr val="595959"/>
                </a:solidFill>
                <a:latin typeface="Europa" panose="02000000000000000000" pitchFamily="50" charset="0"/>
              </a:rPr>
              <a:t>8 ans de vie à l’étranger </a:t>
            </a:r>
            <a:r>
              <a:rPr lang="fr-FR" sz="2000" dirty="0">
                <a:solidFill>
                  <a:srgbClr val="595959"/>
                </a:solidFill>
                <a:latin typeface="Europa" panose="02000000000000000000" pitchFamily="50" charset="0"/>
              </a:rPr>
              <a:t>entre Haïti, Cuba et le Canada</a:t>
            </a:r>
          </a:p>
          <a:p>
            <a:pPr marL="265113" indent="-265113">
              <a:lnSpc>
                <a:spcPct val="100000"/>
              </a:lnSpc>
              <a:spcAft>
                <a:spcPts val="600"/>
              </a:spcAft>
              <a:buClr>
                <a:schemeClr val="accent1">
                  <a:lumMod val="75000"/>
                </a:schemeClr>
              </a:buClr>
              <a:buFont typeface=".Hiragino Kaku Gothic Interface W3"/>
              <a:buChar char="◉"/>
            </a:pPr>
            <a:r>
              <a:rPr lang="fr-FR" altLang="ja-JP" sz="2000" b="1" dirty="0">
                <a:solidFill>
                  <a:srgbClr val="595959"/>
                </a:solidFill>
                <a:latin typeface="Europa" panose="02000000000000000000" pitchFamily="50" charset="0"/>
              </a:rPr>
              <a:t>Passionnée</a:t>
            </a:r>
            <a:r>
              <a:rPr lang="fr-FR" altLang="ja-JP" sz="2000" dirty="0">
                <a:solidFill>
                  <a:srgbClr val="595959"/>
                </a:solidFill>
                <a:latin typeface="Europa" panose="02000000000000000000" pitchFamily="50" charset="0"/>
              </a:rPr>
              <a:t> du changement continue porté par le </a:t>
            </a:r>
            <a:r>
              <a:rPr lang="fr-FR" altLang="ja-JP" sz="2000" b="1" dirty="0">
                <a:solidFill>
                  <a:srgbClr val="595959"/>
                </a:solidFill>
                <a:latin typeface="Europa" panose="02000000000000000000" pitchFamily="50" charset="0"/>
              </a:rPr>
              <a:t>Facteur Humain</a:t>
            </a:r>
          </a:p>
          <a:p>
            <a:pPr marL="265113" indent="-265113">
              <a:lnSpc>
                <a:spcPct val="100000"/>
              </a:lnSpc>
              <a:spcAft>
                <a:spcPts val="600"/>
              </a:spcAft>
              <a:buClr>
                <a:schemeClr val="accent1">
                  <a:lumMod val="75000"/>
                </a:schemeClr>
              </a:buClr>
              <a:buFont typeface=".Hiragino Kaku Gothic Interface W3"/>
              <a:buChar char="◉"/>
            </a:pPr>
            <a:endParaRPr lang="fr-FR" sz="2000" dirty="0">
              <a:solidFill>
                <a:srgbClr val="595959"/>
              </a:solidFill>
              <a:latin typeface="Europa" panose="02000000000000000000" pitchFamily="50" charset="0"/>
            </a:endParaRPr>
          </a:p>
          <a:p>
            <a:pPr marL="265113" indent="-265113">
              <a:lnSpc>
                <a:spcPct val="100000"/>
              </a:lnSpc>
              <a:spcAft>
                <a:spcPts val="600"/>
              </a:spcAft>
              <a:buClr>
                <a:schemeClr val="accent1">
                  <a:lumMod val="75000"/>
                </a:schemeClr>
              </a:buClr>
              <a:buFont typeface=".Hiragino Kaku Gothic Interface W3"/>
              <a:buChar char="◉"/>
            </a:pPr>
            <a:endParaRPr kumimoji="1" lang="fr-FR" altLang="ja-JP" sz="2000" b="1" dirty="0">
              <a:solidFill>
                <a:srgbClr val="525A62"/>
              </a:solidFill>
              <a:latin typeface="Europa" panose="02000000000000000000" pitchFamily="50" charset="0"/>
            </a:endParaRPr>
          </a:p>
          <a:p>
            <a:pPr>
              <a:lnSpc>
                <a:spcPct val="150000"/>
              </a:lnSpc>
              <a:spcAft>
                <a:spcPts val="600"/>
              </a:spcAft>
            </a:pPr>
            <a:endParaRPr kumimoji="1" lang="ja-JP" altLang="en-US" sz="2000" dirty="0">
              <a:latin typeface="Europa" panose="02000000000000000000" pitchFamily="50" charset="0"/>
            </a:endParaRPr>
          </a:p>
        </p:txBody>
      </p:sp>
      <p:sp>
        <p:nvSpPr>
          <p:cNvPr id="23" name="テキスト プレースホルダー 27">
            <a:extLst>
              <a:ext uri="{FF2B5EF4-FFF2-40B4-BE49-F238E27FC236}">
                <a16:creationId xmlns:a16="http://schemas.microsoft.com/office/drawing/2014/main" id="{29C19601-51AC-446C-9E1C-68BCFD2D6DE5}"/>
              </a:ext>
            </a:extLst>
          </p:cNvPr>
          <p:cNvSpPr txBox="1">
            <a:spLocks/>
          </p:cNvSpPr>
          <p:nvPr/>
        </p:nvSpPr>
        <p:spPr>
          <a:xfrm>
            <a:off x="3211464" y="5129645"/>
            <a:ext cx="1999203" cy="37357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50">
              <a:spcBef>
                <a:spcPts val="563"/>
              </a:spcBef>
              <a:buNone/>
            </a:pPr>
            <a:endParaRPr kumimoji="1" lang="ja-JP" altLang="en-US" sz="1400" b="1" cap="small" dirty="0">
              <a:solidFill>
                <a:schemeClr val="accent1"/>
              </a:solidFill>
              <a:latin typeface="Champagne &amp; Limousines" panose="020B0502020202020204" pitchFamily="34" charset="0"/>
              <a:ea typeface="游ゴシック" panose="020B0400000000000000" pitchFamily="34" charset="-128"/>
            </a:endParaRPr>
          </a:p>
        </p:txBody>
      </p:sp>
      <p:pic>
        <p:nvPicPr>
          <p:cNvPr id="6" name="Espace réservé pour une image  5">
            <a:extLst>
              <a:ext uri="{FF2B5EF4-FFF2-40B4-BE49-F238E27FC236}">
                <a16:creationId xmlns:a16="http://schemas.microsoft.com/office/drawing/2014/main" id="{2C777022-B9E8-449B-AE43-F84BFAFF451A}"/>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4792" r="4792"/>
          <a:stretch>
            <a:fillRect/>
          </a:stretch>
        </p:blipFill>
        <p:spPr>
          <a:xfrm>
            <a:off x="774700" y="1914425"/>
            <a:ext cx="1743068" cy="1835800"/>
          </a:xfrm>
        </p:spPr>
      </p:pic>
      <p:pic>
        <p:nvPicPr>
          <p:cNvPr id="15" name="Image 14">
            <a:extLst>
              <a:ext uri="{FF2B5EF4-FFF2-40B4-BE49-F238E27FC236}">
                <a16:creationId xmlns:a16="http://schemas.microsoft.com/office/drawing/2014/main" id="{158BAC65-93E3-4BBE-BCE3-5D009498F13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3130" cy="850900"/>
          </a:xfrm>
          <a:prstGeom prst="rect">
            <a:avLst/>
          </a:prstGeom>
          <a:noFill/>
          <a:ln>
            <a:noFill/>
          </a:ln>
        </p:spPr>
      </p:pic>
      <p:pic>
        <p:nvPicPr>
          <p:cNvPr id="11" name="Image 10">
            <a:extLst>
              <a:ext uri="{FF2B5EF4-FFF2-40B4-BE49-F238E27FC236}">
                <a16:creationId xmlns:a16="http://schemas.microsoft.com/office/drawing/2014/main" id="{0C33AB8C-43FC-4587-AB81-6D4BB45CFAB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416414" y="6008226"/>
            <a:ext cx="679278" cy="606467"/>
          </a:xfrm>
          <a:prstGeom prst="rect">
            <a:avLst/>
          </a:prstGeom>
        </p:spPr>
      </p:pic>
      <p:pic>
        <p:nvPicPr>
          <p:cNvPr id="12" name="Image 11">
            <a:extLst>
              <a:ext uri="{FF2B5EF4-FFF2-40B4-BE49-F238E27FC236}">
                <a16:creationId xmlns:a16="http://schemas.microsoft.com/office/drawing/2014/main" id="{CC707198-C52A-471D-AED0-47E0E07B92FA}"/>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3788425" y="6041263"/>
            <a:ext cx="789305" cy="564895"/>
          </a:xfrm>
          <a:prstGeom prst="rect">
            <a:avLst/>
          </a:prstGeom>
        </p:spPr>
      </p:pic>
      <p:pic>
        <p:nvPicPr>
          <p:cNvPr id="13" name="Image 12">
            <a:extLst>
              <a:ext uri="{FF2B5EF4-FFF2-40B4-BE49-F238E27FC236}">
                <a16:creationId xmlns:a16="http://schemas.microsoft.com/office/drawing/2014/main" id="{AD025F7F-8384-497C-900F-9E05348CC9E5}"/>
              </a:ext>
            </a:extLst>
          </p:cNvPr>
          <p:cNvPicPr>
            <a:picLocks noChangeAspect="1"/>
          </p:cNvPicPr>
          <p:nvPr/>
        </p:nvPicPr>
        <p:blipFill>
          <a:blip r:embed="rId7"/>
          <a:stretch>
            <a:fillRect/>
          </a:stretch>
        </p:blipFill>
        <p:spPr>
          <a:xfrm>
            <a:off x="5135421" y="6064690"/>
            <a:ext cx="463551" cy="488765"/>
          </a:xfrm>
          <a:prstGeom prst="rect">
            <a:avLst/>
          </a:prstGeom>
        </p:spPr>
      </p:pic>
      <p:pic>
        <p:nvPicPr>
          <p:cNvPr id="14" name="Image 13">
            <a:extLst>
              <a:ext uri="{FF2B5EF4-FFF2-40B4-BE49-F238E27FC236}">
                <a16:creationId xmlns:a16="http://schemas.microsoft.com/office/drawing/2014/main" id="{E547F1FD-29EB-455C-A17F-87CDB33204EA}"/>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965836" y="6005837"/>
            <a:ext cx="884968" cy="606466"/>
          </a:xfrm>
          <a:prstGeom prst="rect">
            <a:avLst/>
          </a:prstGeom>
        </p:spPr>
      </p:pic>
      <p:pic>
        <p:nvPicPr>
          <p:cNvPr id="16" name="Image 15">
            <a:extLst>
              <a:ext uri="{FF2B5EF4-FFF2-40B4-BE49-F238E27FC236}">
                <a16:creationId xmlns:a16="http://schemas.microsoft.com/office/drawing/2014/main" id="{4DC6EB50-2173-452C-836F-1EED7145AFD5}"/>
              </a:ext>
            </a:extLst>
          </p:cNvPr>
          <p:cNvPicPr/>
          <p:nvPr/>
        </p:nvPicPr>
        <p:blipFill>
          <a:blip r:embed="rId9"/>
          <a:stretch>
            <a:fillRect/>
          </a:stretch>
        </p:blipFill>
        <p:spPr>
          <a:xfrm>
            <a:off x="7163420" y="6144625"/>
            <a:ext cx="754730" cy="470068"/>
          </a:xfrm>
          <a:prstGeom prst="rect">
            <a:avLst/>
          </a:prstGeom>
        </p:spPr>
      </p:pic>
      <p:pic>
        <p:nvPicPr>
          <p:cNvPr id="19" name="Image 18">
            <a:extLst>
              <a:ext uri="{FF2B5EF4-FFF2-40B4-BE49-F238E27FC236}">
                <a16:creationId xmlns:a16="http://schemas.microsoft.com/office/drawing/2014/main" id="{84F0B68C-40CE-4FCA-975B-4CBE14B82178}"/>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8241653" y="6212458"/>
            <a:ext cx="463550" cy="393700"/>
          </a:xfrm>
          <a:prstGeom prst="rect">
            <a:avLst/>
          </a:prstGeom>
        </p:spPr>
      </p:pic>
      <p:sp>
        <p:nvSpPr>
          <p:cNvPr id="20" name="Espace réservé du texte 7">
            <a:extLst>
              <a:ext uri="{FF2B5EF4-FFF2-40B4-BE49-F238E27FC236}">
                <a16:creationId xmlns:a16="http://schemas.microsoft.com/office/drawing/2014/main" id="{3F53BB8B-0A20-42A4-BF26-8B955A5A1A73}"/>
              </a:ext>
            </a:extLst>
          </p:cNvPr>
          <p:cNvSpPr>
            <a:spLocks noGrp="1"/>
          </p:cNvSpPr>
          <p:nvPr>
            <p:ph type="body" sz="quarter" idx="15"/>
          </p:nvPr>
        </p:nvSpPr>
        <p:spPr>
          <a:xfrm>
            <a:off x="774700" y="4112635"/>
            <a:ext cx="11315699" cy="2034019"/>
          </a:xfrm>
        </p:spPr>
        <p:txBody>
          <a:bodyPr>
            <a:normAutofit/>
          </a:bodyPr>
          <a:lstStyle/>
          <a:p>
            <a:pPr marL="0" indent="0">
              <a:lnSpc>
                <a:spcPct val="100000"/>
              </a:lnSpc>
              <a:buNone/>
            </a:pPr>
            <a:r>
              <a:rPr lang="fr-FR" sz="1800" b="1" dirty="0">
                <a:solidFill>
                  <a:schemeClr val="bg2">
                    <a:lumMod val="10000"/>
                  </a:schemeClr>
                </a:solidFill>
                <a:latin typeface="Europa" panose="02000000000000000000" pitchFamily="50" charset="0"/>
              </a:rPr>
              <a:t>Sa mission : </a:t>
            </a:r>
            <a:r>
              <a:rPr lang="fr-FR" sz="1800" dirty="0">
                <a:solidFill>
                  <a:schemeClr val="bg2">
                    <a:lumMod val="10000"/>
                  </a:schemeClr>
                </a:solidFill>
                <a:latin typeface="Europa" panose="02000000000000000000" pitchFamily="50" charset="0"/>
              </a:rPr>
              <a:t>Facilitatrice des changements réussis tant organisationnels que humains, collectif comme individuel. Et ainsi « faire du Facteur Humain un atout face à l’accélération des nouveaux enjeux économiques, sociétaux et environnementaux »</a:t>
            </a:r>
          </a:p>
          <a:p>
            <a:pPr marL="0" indent="0">
              <a:lnSpc>
                <a:spcPct val="100000"/>
              </a:lnSpc>
              <a:buNone/>
            </a:pPr>
            <a:r>
              <a:rPr lang="fr-FR" sz="1800" b="1" dirty="0">
                <a:solidFill>
                  <a:schemeClr val="bg2">
                    <a:lumMod val="10000"/>
                  </a:schemeClr>
                </a:solidFill>
                <a:latin typeface="Europa" panose="02000000000000000000" pitchFamily="50" charset="0"/>
              </a:rPr>
              <a:t>Une énergie et un positivisme qui fait du bien pour croire aux projets d’évolution </a:t>
            </a:r>
            <a:r>
              <a:rPr lang="fr-FR" sz="1800" dirty="0">
                <a:solidFill>
                  <a:schemeClr val="bg2">
                    <a:lumMod val="10000"/>
                  </a:schemeClr>
                </a:solidFill>
                <a:latin typeface="Europa" panose="02000000000000000000" pitchFamily="50" charset="0"/>
              </a:rPr>
              <a:t>nécessaires sur tous secteurs d’activité de la santé à l’industrie pharmaceutique, de la banque assurance au luxe, voire la recherche et les sciences. </a:t>
            </a:r>
          </a:p>
          <a:p>
            <a:pPr marL="0" indent="0">
              <a:lnSpc>
                <a:spcPct val="100000"/>
              </a:lnSpc>
              <a:buNone/>
            </a:pPr>
            <a:r>
              <a:rPr lang="fr-FR" altLang="ja-JP" sz="1800" b="1" dirty="0">
                <a:solidFill>
                  <a:schemeClr val="bg2">
                    <a:lumMod val="10000"/>
                  </a:schemeClr>
                </a:solidFill>
                <a:latin typeface="Europa" panose="02000000000000000000" pitchFamily="50" charset="0"/>
              </a:rPr>
              <a:t>Ses animations privilégiées </a:t>
            </a:r>
            <a:r>
              <a:rPr lang="fr-FR" altLang="ja-JP" sz="1800" dirty="0">
                <a:solidFill>
                  <a:schemeClr val="bg2">
                    <a:lumMod val="10000"/>
                  </a:schemeClr>
                </a:solidFill>
                <a:latin typeface="Europa" panose="02000000000000000000" pitchFamily="50" charset="0"/>
              </a:rPr>
              <a:t>sont le coaching de dirigeant, manager, chef de projets, le conseil en organisation, la formation qui touche le facteur humain. </a:t>
            </a:r>
            <a:endParaRPr lang="ja-JP" altLang="en-US" sz="1800" dirty="0">
              <a:solidFill>
                <a:schemeClr val="bg2">
                  <a:lumMod val="10000"/>
                </a:schemeClr>
              </a:solidFill>
              <a:latin typeface="Europa" panose="02000000000000000000" pitchFamily="50" charset="0"/>
            </a:endParaRPr>
          </a:p>
        </p:txBody>
      </p:sp>
    </p:spTree>
    <p:extLst>
      <p:ext uri="{BB962C8B-B14F-4D97-AF65-F5344CB8AC3E}">
        <p14:creationId xmlns:p14="http://schemas.microsoft.com/office/powerpoint/2010/main" val="422323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99AEE0-74BD-43EF-B2AF-4886815DBCCA}"/>
              </a:ext>
            </a:extLst>
          </p:cNvPr>
          <p:cNvSpPr>
            <a:spLocks noGrp="1"/>
          </p:cNvSpPr>
          <p:nvPr>
            <p:ph type="title"/>
          </p:nvPr>
        </p:nvSpPr>
        <p:spPr>
          <a:xfrm>
            <a:off x="1316758" y="74439"/>
            <a:ext cx="8596668" cy="807323"/>
          </a:xfrm>
        </p:spPr>
        <p:txBody>
          <a:bodyPr>
            <a:normAutofit/>
          </a:bodyPr>
          <a:lstStyle/>
          <a:p>
            <a:r>
              <a:rPr lang="fr-FR" sz="2200" dirty="0"/>
              <a:t>Qui sommes nous</a:t>
            </a:r>
            <a:br>
              <a:rPr lang="fr-FR" sz="2200" dirty="0"/>
            </a:br>
            <a:r>
              <a:rPr lang="fr-FR" sz="2200" i="1" dirty="0"/>
              <a:t>Facteur Humain Conseil et Formation </a:t>
            </a:r>
          </a:p>
        </p:txBody>
      </p:sp>
      <p:graphicFrame>
        <p:nvGraphicFramePr>
          <p:cNvPr id="5" name="Espace réservé du contenu 4">
            <a:extLst>
              <a:ext uri="{FF2B5EF4-FFF2-40B4-BE49-F238E27FC236}">
                <a16:creationId xmlns:a16="http://schemas.microsoft.com/office/drawing/2014/main" id="{0314DEC5-6922-4006-AEE5-65B1A0150C30}"/>
              </a:ext>
            </a:extLst>
          </p:cNvPr>
          <p:cNvGraphicFramePr>
            <a:graphicFrameLocks noGrp="1"/>
          </p:cNvGraphicFramePr>
          <p:nvPr>
            <p:ph idx="1"/>
            <p:extLst>
              <p:ext uri="{D42A27DB-BD31-4B8C-83A1-F6EECF244321}">
                <p14:modId xmlns:p14="http://schemas.microsoft.com/office/powerpoint/2010/main" val="2517569141"/>
              </p:ext>
            </p:extLst>
          </p:nvPr>
        </p:nvGraphicFramePr>
        <p:xfrm>
          <a:off x="466363" y="1028700"/>
          <a:ext cx="9447064" cy="4877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0C8D1CE1-CF2D-45CB-B09F-5459BD2C9198}"/>
              </a:ext>
            </a:extLst>
          </p:cNvPr>
          <p:cNvSpPr>
            <a:spLocks noGrp="1"/>
          </p:cNvSpPr>
          <p:nvPr>
            <p:ph type="sldNum" sz="quarter" idx="12"/>
          </p:nvPr>
        </p:nvSpPr>
        <p:spPr/>
        <p:txBody>
          <a:bodyPr/>
          <a:lstStyle/>
          <a:p>
            <a:fld id="{94D6ACEE-4401-4767-B480-67C580B03E28}" type="slidenum">
              <a:rPr lang="fr-FR" smtClean="0"/>
              <a:t>34</a:t>
            </a:fld>
            <a:endParaRPr lang="fr-FR"/>
          </a:p>
        </p:txBody>
      </p:sp>
      <p:pic>
        <p:nvPicPr>
          <p:cNvPr id="6" name="Image 5">
            <a:extLst>
              <a:ext uri="{FF2B5EF4-FFF2-40B4-BE49-F238E27FC236}">
                <a16:creationId xmlns:a16="http://schemas.microsoft.com/office/drawing/2014/main" id="{B5444266-B959-40A9-BF52-2319BCC49473}"/>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2469939" y="5702894"/>
            <a:ext cx="679278" cy="606467"/>
          </a:xfrm>
          <a:prstGeom prst="rect">
            <a:avLst/>
          </a:prstGeom>
        </p:spPr>
      </p:pic>
      <p:pic>
        <p:nvPicPr>
          <p:cNvPr id="7" name="Image 6">
            <a:extLst>
              <a:ext uri="{FF2B5EF4-FFF2-40B4-BE49-F238E27FC236}">
                <a16:creationId xmlns:a16="http://schemas.microsoft.com/office/drawing/2014/main" id="{1BCE9256-FE23-4F49-BA19-BDE6CFA14BC0}"/>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3412505" y="5736463"/>
            <a:ext cx="789305" cy="564895"/>
          </a:xfrm>
          <a:prstGeom prst="rect">
            <a:avLst/>
          </a:prstGeom>
        </p:spPr>
      </p:pic>
      <p:pic>
        <p:nvPicPr>
          <p:cNvPr id="8" name="Image 7">
            <a:extLst>
              <a:ext uri="{FF2B5EF4-FFF2-40B4-BE49-F238E27FC236}">
                <a16:creationId xmlns:a16="http://schemas.microsoft.com/office/drawing/2014/main" id="{6ED02A6E-649E-41EF-B2ED-66ADA26D7DEE}"/>
              </a:ext>
            </a:extLst>
          </p:cNvPr>
          <p:cNvPicPr>
            <a:picLocks noChangeAspect="1"/>
          </p:cNvPicPr>
          <p:nvPr/>
        </p:nvPicPr>
        <p:blipFill>
          <a:blip r:embed="rId10"/>
          <a:stretch>
            <a:fillRect/>
          </a:stretch>
        </p:blipFill>
        <p:spPr>
          <a:xfrm>
            <a:off x="4759501" y="5759890"/>
            <a:ext cx="463551" cy="488765"/>
          </a:xfrm>
          <a:prstGeom prst="rect">
            <a:avLst/>
          </a:prstGeom>
        </p:spPr>
      </p:pic>
      <p:pic>
        <p:nvPicPr>
          <p:cNvPr id="10" name="Image 9">
            <a:extLst>
              <a:ext uri="{FF2B5EF4-FFF2-40B4-BE49-F238E27FC236}">
                <a16:creationId xmlns:a16="http://schemas.microsoft.com/office/drawing/2014/main" id="{65416C2E-3D23-4FDD-BB5B-37861D1FA04E}"/>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8018133" y="5916193"/>
            <a:ext cx="463550" cy="393700"/>
          </a:xfrm>
          <a:prstGeom prst="rect">
            <a:avLst/>
          </a:prstGeom>
        </p:spPr>
      </p:pic>
      <p:pic>
        <p:nvPicPr>
          <p:cNvPr id="11" name="Image 10">
            <a:extLst>
              <a:ext uri="{FF2B5EF4-FFF2-40B4-BE49-F238E27FC236}">
                <a16:creationId xmlns:a16="http://schemas.microsoft.com/office/drawing/2014/main" id="{6C99AE26-605E-4D37-A54E-87FF4B0131F4}"/>
              </a:ext>
            </a:extLst>
          </p:cNvPr>
          <p:cNvPicPr>
            <a:picLocks noChangeAspect="1"/>
          </p:cNvPicPr>
          <p:nvPr/>
        </p:nvPicPr>
        <p:blipFill>
          <a:blip r:embed="rId12"/>
          <a:stretch>
            <a:fillRect/>
          </a:stretch>
        </p:blipFill>
        <p:spPr>
          <a:xfrm>
            <a:off x="6549668" y="5808147"/>
            <a:ext cx="1353962" cy="497597"/>
          </a:xfrm>
          <a:prstGeom prst="rect">
            <a:avLst/>
          </a:prstGeom>
        </p:spPr>
      </p:pic>
      <p:pic>
        <p:nvPicPr>
          <p:cNvPr id="3" name="Image 2">
            <a:extLst>
              <a:ext uri="{FF2B5EF4-FFF2-40B4-BE49-F238E27FC236}">
                <a16:creationId xmlns:a16="http://schemas.microsoft.com/office/drawing/2014/main" id="{0E7BD433-0B0C-4959-AEFA-F4971469194C}"/>
              </a:ext>
            </a:extLst>
          </p:cNvPr>
          <p:cNvPicPr>
            <a:picLocks noChangeAspect="1"/>
          </p:cNvPicPr>
          <p:nvPr/>
        </p:nvPicPr>
        <p:blipFill>
          <a:blip r:embed="rId13"/>
          <a:stretch>
            <a:fillRect/>
          </a:stretch>
        </p:blipFill>
        <p:spPr>
          <a:xfrm>
            <a:off x="5577263" y="5759890"/>
            <a:ext cx="601527" cy="549471"/>
          </a:xfrm>
          <a:prstGeom prst="rect">
            <a:avLst/>
          </a:prstGeom>
        </p:spPr>
      </p:pic>
      <p:pic>
        <p:nvPicPr>
          <p:cNvPr id="12" name="Image 11">
            <a:extLst>
              <a:ext uri="{FF2B5EF4-FFF2-40B4-BE49-F238E27FC236}">
                <a16:creationId xmlns:a16="http://schemas.microsoft.com/office/drawing/2014/main" id="{4202D90B-CC48-4FC1-AAC8-43B255CAE3ED}"/>
              </a:ext>
            </a:extLst>
          </p:cNvPr>
          <p:cNvPicPr>
            <a:picLocks noChangeAspect="1"/>
          </p:cNvPicPr>
          <p:nvPr/>
        </p:nvPicPr>
        <p:blipFill>
          <a:blip r:embed="rId14"/>
          <a:stretch>
            <a:fillRect/>
          </a:stretch>
        </p:blipFill>
        <p:spPr>
          <a:xfrm>
            <a:off x="922036" y="5868903"/>
            <a:ext cx="1301817" cy="425472"/>
          </a:xfrm>
          <a:prstGeom prst="rect">
            <a:avLst/>
          </a:prstGeom>
        </p:spPr>
      </p:pic>
      <p:pic>
        <p:nvPicPr>
          <p:cNvPr id="13" name="Image 12">
            <a:extLst>
              <a:ext uri="{FF2B5EF4-FFF2-40B4-BE49-F238E27FC236}">
                <a16:creationId xmlns:a16="http://schemas.microsoft.com/office/drawing/2014/main" id="{F690384D-1FA4-466B-B3A5-79E149CC8E50}"/>
              </a:ext>
            </a:extLst>
          </p:cNvPr>
          <p:cNvPicPr>
            <a:picLocks noChangeAspect="1"/>
          </p:cNvPicPr>
          <p:nvPr/>
        </p:nvPicPr>
        <p:blipFill>
          <a:blip r:embed="rId15"/>
          <a:stretch>
            <a:fillRect/>
          </a:stretch>
        </p:blipFill>
        <p:spPr>
          <a:xfrm>
            <a:off x="8814558" y="5868903"/>
            <a:ext cx="1314518" cy="444523"/>
          </a:xfrm>
          <a:prstGeom prst="rect">
            <a:avLst/>
          </a:prstGeom>
        </p:spPr>
      </p:pic>
      <p:pic>
        <p:nvPicPr>
          <p:cNvPr id="14" name="Image 13">
            <a:extLst>
              <a:ext uri="{FF2B5EF4-FFF2-40B4-BE49-F238E27FC236}">
                <a16:creationId xmlns:a16="http://schemas.microsoft.com/office/drawing/2014/main" id="{5C21FE35-FA44-4B47-BE7B-63EE37F1AA17}"/>
              </a:ext>
            </a:extLst>
          </p:cNvPr>
          <p:cNvPicPr>
            <a:picLocks noChangeAspect="1"/>
          </p:cNvPicPr>
          <p:nvPr/>
        </p:nvPicPr>
        <p:blipFill>
          <a:blip r:embed="rId16"/>
          <a:stretch>
            <a:fillRect/>
          </a:stretch>
        </p:blipFill>
        <p:spPr>
          <a:xfrm>
            <a:off x="10326805" y="5889478"/>
            <a:ext cx="713199" cy="532157"/>
          </a:xfrm>
          <a:prstGeom prst="rect">
            <a:avLst/>
          </a:prstGeom>
        </p:spPr>
      </p:pic>
    </p:spTree>
    <p:extLst>
      <p:ext uri="{BB962C8B-B14F-4D97-AF65-F5344CB8AC3E}">
        <p14:creationId xmlns:p14="http://schemas.microsoft.com/office/powerpoint/2010/main" val="59223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65390-3D99-4651-B249-029BABC1657E}"/>
              </a:ext>
            </a:extLst>
          </p:cNvPr>
          <p:cNvSpPr>
            <a:spLocks noGrp="1"/>
          </p:cNvSpPr>
          <p:nvPr>
            <p:ph type="title"/>
          </p:nvPr>
        </p:nvSpPr>
        <p:spPr>
          <a:xfrm>
            <a:off x="1229360" y="156238"/>
            <a:ext cx="8369106" cy="807323"/>
          </a:xfrm>
        </p:spPr>
        <p:txBody>
          <a:bodyPr>
            <a:normAutofit fontScale="90000"/>
          </a:bodyPr>
          <a:lstStyle/>
          <a:p>
            <a:r>
              <a:rPr lang="fr-FR" dirty="0"/>
              <a:t>Notre équipe investie</a:t>
            </a:r>
            <a:br>
              <a:rPr lang="fr-FR" dirty="0"/>
            </a:br>
            <a:r>
              <a:rPr lang="fr-FR" i="1" dirty="0"/>
              <a:t>Au sein de Facteur Humain Conseil et Formation</a:t>
            </a:r>
          </a:p>
        </p:txBody>
      </p:sp>
      <p:pic>
        <p:nvPicPr>
          <p:cNvPr id="4" name="Espace réservé du contenu 3">
            <a:extLst>
              <a:ext uri="{FF2B5EF4-FFF2-40B4-BE49-F238E27FC236}">
                <a16:creationId xmlns:a16="http://schemas.microsoft.com/office/drawing/2014/main" id="{87726E55-9BC3-4475-AB96-4D7A522ED57A}"/>
              </a:ext>
            </a:extLst>
          </p:cNvPr>
          <p:cNvPicPr>
            <a:picLocks noGrp="1" noChangeAspect="1"/>
          </p:cNvPicPr>
          <p:nvPr>
            <p:ph idx="1"/>
          </p:nvPr>
        </p:nvPicPr>
        <p:blipFill>
          <a:blip r:embed="rId2"/>
          <a:stretch>
            <a:fillRect/>
          </a:stretch>
        </p:blipFill>
        <p:spPr>
          <a:xfrm>
            <a:off x="558801" y="901167"/>
            <a:ext cx="9145783" cy="2957137"/>
          </a:xfrm>
          <a:prstGeom prst="rect">
            <a:avLst/>
          </a:prstGeom>
        </p:spPr>
      </p:pic>
      <p:sp>
        <p:nvSpPr>
          <p:cNvPr id="5" name="Espace réservé du contenu 2">
            <a:extLst>
              <a:ext uri="{FF2B5EF4-FFF2-40B4-BE49-F238E27FC236}">
                <a16:creationId xmlns:a16="http://schemas.microsoft.com/office/drawing/2014/main" id="{054CA517-08B5-432F-8BDA-5E5BC79CC3B0}"/>
              </a:ext>
            </a:extLst>
          </p:cNvPr>
          <p:cNvSpPr txBox="1">
            <a:spLocks/>
          </p:cNvSpPr>
          <p:nvPr/>
        </p:nvSpPr>
        <p:spPr>
          <a:xfrm>
            <a:off x="558801" y="3877189"/>
            <a:ext cx="3190240" cy="2824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Praticien Hospitalier Gynécologue-Obstétricien, </a:t>
            </a:r>
          </a:p>
          <a:p>
            <a:pPr marL="0" indent="0">
              <a:buNone/>
            </a:pPr>
            <a:r>
              <a:rPr lang="fr-FR" sz="1600" dirty="0"/>
              <a:t>Médecin Coordonnateur de la Gestion des Risques associés aux soins et médiateur au Centre Hospitalier de Versailles.</a:t>
            </a:r>
          </a:p>
          <a:p>
            <a:pPr marL="0" indent="0">
              <a:buNone/>
            </a:pPr>
            <a:r>
              <a:rPr lang="fr-FR" sz="1600" b="1" dirty="0"/>
              <a:t>=&gt; Notre référent sur le Facteur Humain et le secteur de la santé</a:t>
            </a:r>
          </a:p>
          <a:p>
            <a:pPr marL="0" indent="0">
              <a:buNone/>
            </a:pPr>
            <a:endParaRPr lang="fr-FR" dirty="0"/>
          </a:p>
        </p:txBody>
      </p:sp>
      <p:sp>
        <p:nvSpPr>
          <p:cNvPr id="6" name="Espace réservé du contenu 2">
            <a:extLst>
              <a:ext uri="{FF2B5EF4-FFF2-40B4-BE49-F238E27FC236}">
                <a16:creationId xmlns:a16="http://schemas.microsoft.com/office/drawing/2014/main" id="{1349FEA7-195B-4B1A-9AB7-E849D38C071D}"/>
              </a:ext>
            </a:extLst>
          </p:cNvPr>
          <p:cNvSpPr txBox="1">
            <a:spLocks/>
          </p:cNvSpPr>
          <p:nvPr/>
        </p:nvSpPr>
        <p:spPr>
          <a:xfrm>
            <a:off x="4050453" y="3795909"/>
            <a:ext cx="3110745" cy="282457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Coach certifiée</a:t>
            </a:r>
            <a:r>
              <a:rPr lang="fr-FR" dirty="0"/>
              <a:t>, </a:t>
            </a:r>
          </a:p>
          <a:p>
            <a:pPr marL="0" indent="0">
              <a:buNone/>
            </a:pPr>
            <a:endParaRPr lang="fr-FR" sz="1600" dirty="0"/>
          </a:p>
          <a:p>
            <a:pPr marL="0" indent="0">
              <a:buNone/>
            </a:pPr>
            <a:r>
              <a:rPr lang="fr-FR" sz="1600" dirty="0"/>
              <a:t>Formée à l’intelligence émotionnelle, relationnelle et comportementale, ainsi qu’à l’approche systémique depuis 15 ans.</a:t>
            </a:r>
          </a:p>
          <a:p>
            <a:pPr marL="0" indent="0">
              <a:buNone/>
            </a:pPr>
            <a:r>
              <a:rPr lang="fr-FR" sz="1600" dirty="0"/>
              <a:t>=&gt; </a:t>
            </a:r>
            <a:r>
              <a:rPr lang="fr-FR" sz="1600" b="1" dirty="0"/>
              <a:t>Notre référente sur les thèmes de développement personnel</a:t>
            </a:r>
          </a:p>
          <a:p>
            <a:pPr marL="0" indent="0">
              <a:buNone/>
            </a:pPr>
            <a:endParaRPr lang="fr-FR" sz="1400" dirty="0"/>
          </a:p>
        </p:txBody>
      </p:sp>
      <p:sp>
        <p:nvSpPr>
          <p:cNvPr id="7" name="Espace réservé du contenu 2">
            <a:extLst>
              <a:ext uri="{FF2B5EF4-FFF2-40B4-BE49-F238E27FC236}">
                <a16:creationId xmlns:a16="http://schemas.microsoft.com/office/drawing/2014/main" id="{D4D3D576-0B3C-4C89-9606-E5851FFAA9BF}"/>
              </a:ext>
            </a:extLst>
          </p:cNvPr>
          <p:cNvSpPr txBox="1">
            <a:spLocks/>
          </p:cNvSpPr>
          <p:nvPr/>
        </p:nvSpPr>
        <p:spPr>
          <a:xfrm>
            <a:off x="7403253" y="3795909"/>
            <a:ext cx="2785441" cy="2824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Coach certifié,</a:t>
            </a:r>
          </a:p>
          <a:p>
            <a:pPr marL="0" indent="0">
              <a:buNone/>
            </a:pPr>
            <a:endParaRPr lang="fr-FR" sz="1600" dirty="0"/>
          </a:p>
          <a:p>
            <a:pPr marL="0" indent="0">
              <a:buNone/>
            </a:pPr>
            <a:r>
              <a:rPr lang="fr-FR" sz="1600" dirty="0"/>
              <a:t>20 ans au sein de directions de production et logistique dans l’univers du luxe.</a:t>
            </a:r>
          </a:p>
          <a:p>
            <a:pPr marL="0" indent="0">
              <a:buNone/>
            </a:pPr>
            <a:r>
              <a:rPr lang="fr-FR" sz="1600" b="1" dirty="0"/>
              <a:t>=&gt; Notre référent sur le management des organisations</a:t>
            </a:r>
          </a:p>
          <a:p>
            <a:pPr marL="0" indent="0">
              <a:buNone/>
            </a:pPr>
            <a:endParaRPr lang="fr-FR" sz="1400" dirty="0"/>
          </a:p>
        </p:txBody>
      </p:sp>
    </p:spTree>
    <p:extLst>
      <p:ext uri="{BB962C8B-B14F-4D97-AF65-F5344CB8AC3E}">
        <p14:creationId xmlns:p14="http://schemas.microsoft.com/office/powerpoint/2010/main" val="209755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B52A15-4982-41BB-BC5F-E3D60647E305}"/>
              </a:ext>
            </a:extLst>
          </p:cNvPr>
          <p:cNvSpPr>
            <a:spLocks noGrp="1"/>
          </p:cNvSpPr>
          <p:nvPr>
            <p:ph type="title"/>
          </p:nvPr>
        </p:nvSpPr>
        <p:spPr/>
        <p:txBody>
          <a:bodyPr>
            <a:normAutofit fontScale="90000"/>
          </a:bodyPr>
          <a:lstStyle/>
          <a:p>
            <a:r>
              <a:rPr lang="fr-FR" dirty="0"/>
              <a:t>Groupes de travail </a:t>
            </a:r>
            <a:r>
              <a:rPr lang="fr-FR" b="1" dirty="0"/>
              <a:t>Pluridisciplinaire</a:t>
            </a:r>
            <a:r>
              <a:rPr lang="fr-FR" dirty="0"/>
              <a:t> et impliqué - </a:t>
            </a:r>
            <a:r>
              <a:rPr lang="fr-FR" dirty="0" err="1"/>
              <a:t>HandiCurie</a:t>
            </a:r>
            <a:br>
              <a:rPr lang="fr-FR" dirty="0"/>
            </a:br>
            <a:r>
              <a:rPr lang="fr-FR" i="1" dirty="0"/>
              <a:t>Paris, handicap visuel - St Cloud, Handicap Auditif  </a:t>
            </a:r>
            <a:endParaRPr lang="fr-FR" dirty="0"/>
          </a:p>
        </p:txBody>
      </p:sp>
      <p:sp>
        <p:nvSpPr>
          <p:cNvPr id="3" name="Espace réservé du contenu 2">
            <a:extLst>
              <a:ext uri="{FF2B5EF4-FFF2-40B4-BE49-F238E27FC236}">
                <a16:creationId xmlns:a16="http://schemas.microsoft.com/office/drawing/2014/main" id="{D12AE476-DDD5-48DD-9F0A-A004ED61DB4C}"/>
              </a:ext>
            </a:extLst>
          </p:cNvPr>
          <p:cNvSpPr>
            <a:spLocks noGrp="1"/>
          </p:cNvSpPr>
          <p:nvPr>
            <p:ph idx="1"/>
          </p:nvPr>
        </p:nvSpPr>
        <p:spPr>
          <a:xfrm>
            <a:off x="5819338" y="1119617"/>
            <a:ext cx="6127479" cy="4703667"/>
          </a:xfrm>
        </p:spPr>
        <p:txBody>
          <a:bodyPr>
            <a:noAutofit/>
          </a:bodyPr>
          <a:lstStyle/>
          <a:p>
            <a:pPr marL="0" indent="0">
              <a:buNone/>
            </a:pPr>
            <a:r>
              <a:rPr lang="fr-FR" sz="1400" b="1" dirty="0"/>
              <a:t>Composition du groupe St Cloud/Handi Auditif : </a:t>
            </a:r>
          </a:p>
          <a:p>
            <a:pPr marL="444500" lvl="1" indent="-246063">
              <a:buFont typeface="+mj-lt"/>
              <a:buAutoNum type="arabicPeriod"/>
            </a:pPr>
            <a:r>
              <a:rPr lang="fr-FR" sz="1400" dirty="0"/>
              <a:t>M. Lionel Bouillon, Chargé de Missions Qualité – site St Cloud</a:t>
            </a:r>
          </a:p>
          <a:p>
            <a:pPr marL="444500" lvl="1" indent="-246063">
              <a:buFont typeface="+mj-lt"/>
              <a:buAutoNum type="arabicPeriod"/>
            </a:pPr>
            <a:r>
              <a:rPr lang="fr-FR" sz="1400" dirty="0"/>
              <a:t>Mme Dore Catherine, Responsable gestion administrative des patients</a:t>
            </a:r>
          </a:p>
          <a:p>
            <a:pPr marL="444500" lvl="1" indent="-246063">
              <a:buFont typeface="+mj-lt"/>
              <a:buAutoNum type="arabicPeriod"/>
            </a:pPr>
            <a:r>
              <a:rPr lang="fr-FR" sz="1400" dirty="0"/>
              <a:t>Mme Toutyrais Audrey, Technicienne d’admission </a:t>
            </a:r>
          </a:p>
          <a:p>
            <a:pPr marL="444500" lvl="1" indent="-246063">
              <a:buFont typeface="+mj-lt"/>
              <a:buAutoNum type="arabicPeriod"/>
            </a:pPr>
            <a:r>
              <a:rPr lang="fr-FR" sz="1400" dirty="0"/>
              <a:t>Mme Chapus Caroline, Cadre IDE en oncologie</a:t>
            </a:r>
          </a:p>
          <a:p>
            <a:pPr marL="444500" lvl="1" indent="-246063">
              <a:buFont typeface="+mj-lt"/>
              <a:buAutoNum type="arabicPeriod"/>
            </a:pPr>
            <a:r>
              <a:rPr lang="fr-FR" sz="1400" dirty="0"/>
              <a:t>Mme Danguy-Houessinon Charline, Principale IDE oncologie</a:t>
            </a:r>
          </a:p>
          <a:p>
            <a:pPr marL="444500" lvl="1" indent="-246063">
              <a:buFont typeface="+mj-lt"/>
              <a:buAutoNum type="arabicPeriod"/>
            </a:pPr>
            <a:r>
              <a:rPr lang="fr-FR" sz="1400" dirty="0"/>
              <a:t>Mme Venturini Isabelle, Assistante médicale radiothérapie</a:t>
            </a:r>
          </a:p>
          <a:p>
            <a:pPr marL="444500" lvl="1" indent="-246063">
              <a:buFont typeface="+mj-lt"/>
              <a:buAutoNum type="arabicPeriod"/>
            </a:pPr>
            <a:r>
              <a:rPr lang="fr-FR" sz="1400" dirty="0"/>
              <a:t>M. David Rousseff, Infirmier</a:t>
            </a:r>
          </a:p>
          <a:p>
            <a:pPr marL="444500" lvl="1" indent="-246063">
              <a:buFont typeface="+mj-lt"/>
              <a:buAutoNum type="arabicPeriod"/>
            </a:pPr>
            <a:r>
              <a:rPr lang="fr-FR" sz="1400" dirty="0"/>
              <a:t>Mme Aurélie Dos Santos, Cadre de santé sur plateau de consultation</a:t>
            </a:r>
          </a:p>
          <a:p>
            <a:pPr marL="444500" lvl="1" indent="-246063">
              <a:buFont typeface="+mj-lt"/>
              <a:buAutoNum type="arabicPeriod"/>
            </a:pPr>
            <a:r>
              <a:rPr lang="fr-FR" sz="1400" dirty="0"/>
              <a:t>Dr Fleury, Médecin en soin de support</a:t>
            </a:r>
          </a:p>
          <a:p>
            <a:pPr marL="444500" lvl="1" indent="-246063">
              <a:buFont typeface="+mj-lt"/>
              <a:buAutoNum type="arabicPeriod"/>
            </a:pPr>
            <a:r>
              <a:rPr lang="fr-FR" sz="1400" dirty="0"/>
              <a:t>Mme Canipelle </a:t>
            </a:r>
            <a:r>
              <a:rPr lang="fr-FR" sz="1400" dirty="0" err="1"/>
              <a:t>Elea</a:t>
            </a:r>
            <a:r>
              <a:rPr lang="fr-FR" sz="1400" dirty="0"/>
              <a:t>, Facteur Humain</a:t>
            </a:r>
          </a:p>
        </p:txBody>
      </p:sp>
      <p:sp>
        <p:nvSpPr>
          <p:cNvPr id="4" name="Espace réservé du contenu 2">
            <a:extLst>
              <a:ext uri="{FF2B5EF4-FFF2-40B4-BE49-F238E27FC236}">
                <a16:creationId xmlns:a16="http://schemas.microsoft.com/office/drawing/2014/main" id="{79A4B280-CE1F-4DEA-BFF7-A30B68E511C0}"/>
              </a:ext>
            </a:extLst>
          </p:cNvPr>
          <p:cNvSpPr txBox="1">
            <a:spLocks/>
          </p:cNvSpPr>
          <p:nvPr/>
        </p:nvSpPr>
        <p:spPr>
          <a:xfrm>
            <a:off x="245182" y="1119617"/>
            <a:ext cx="5645479" cy="53975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z="1400" b="1" dirty="0"/>
              <a:t>Composition du groupe de Paris /Handi Visuel : </a:t>
            </a:r>
          </a:p>
          <a:p>
            <a:pPr marL="541338" lvl="1" indent="-342900">
              <a:buFont typeface="+mj-lt"/>
              <a:buAutoNum type="arabicPeriod"/>
            </a:pPr>
            <a:r>
              <a:rPr lang="fr-FR" sz="1400" dirty="0"/>
              <a:t>Mme Isabelle Lhermitte, Responsable Qualité - site de Paris</a:t>
            </a:r>
          </a:p>
          <a:p>
            <a:pPr marL="541338" lvl="1" indent="-342900">
              <a:buFont typeface="+mj-lt"/>
              <a:buAutoNum type="arabicPeriod"/>
            </a:pPr>
            <a:r>
              <a:rPr lang="fr-FR" sz="1400" dirty="0"/>
              <a:t>Mme Céline Oge Poucet, Cheffe d’équipe Accueil</a:t>
            </a:r>
          </a:p>
          <a:p>
            <a:pPr marL="541338" lvl="1" indent="-342900">
              <a:buFont typeface="+mj-lt"/>
              <a:buAutoNum type="arabicPeriod"/>
            </a:pPr>
            <a:r>
              <a:rPr lang="fr-FR" sz="1400" dirty="0"/>
              <a:t>Mme Nadia Abdul, Alternance Pro Accueil</a:t>
            </a:r>
          </a:p>
          <a:p>
            <a:pPr marL="541338" lvl="1" indent="-342900">
              <a:buFont typeface="+mj-lt"/>
              <a:buAutoNum type="arabicPeriod"/>
            </a:pPr>
            <a:r>
              <a:rPr lang="fr-FR" sz="1400" dirty="0"/>
              <a:t>Mme Stéphanie Kondoki, Hôtesse d'accueil</a:t>
            </a:r>
          </a:p>
          <a:p>
            <a:pPr marL="541338" lvl="1" indent="-342900">
              <a:buFont typeface="+mj-lt"/>
              <a:buAutoNum type="arabicPeriod"/>
            </a:pPr>
            <a:r>
              <a:rPr lang="fr-FR" sz="1400" dirty="0"/>
              <a:t>Mme Tania Gueguen, Assistante Médicale en Oncologie Médicale</a:t>
            </a:r>
          </a:p>
          <a:p>
            <a:pPr marL="541338" lvl="1" indent="-342900">
              <a:buFont typeface="+mj-lt"/>
              <a:buAutoNum type="arabicPeriod"/>
            </a:pPr>
            <a:r>
              <a:rPr lang="fr-FR" sz="1400" dirty="0"/>
              <a:t>Mme Nathalie Teixeira, Assistante médicale du bureau des Rendez-Vous</a:t>
            </a:r>
          </a:p>
          <a:p>
            <a:pPr marL="541338" lvl="1" indent="-342900">
              <a:buFont typeface="+mj-lt"/>
              <a:buAutoNum type="arabicPeriod"/>
            </a:pPr>
            <a:r>
              <a:rPr lang="fr-FR" sz="1400" dirty="0"/>
              <a:t>Mme Murielle Prampart, Assistante Médicale Principale en Imagerie Médicale</a:t>
            </a:r>
          </a:p>
          <a:p>
            <a:pPr marL="541338" lvl="1" indent="-342900">
              <a:buFont typeface="+mj-lt"/>
              <a:buAutoNum type="arabicPeriod"/>
            </a:pPr>
            <a:r>
              <a:rPr lang="fr-FR" sz="1400" dirty="0"/>
              <a:t>Mme Valérie Wagner, Infirmière Principale Chirurgie Digestive et hépatique</a:t>
            </a:r>
          </a:p>
          <a:p>
            <a:pPr marL="541338" lvl="1" indent="-342900">
              <a:buFont typeface="+mj-lt"/>
              <a:buAutoNum type="arabicPeriod"/>
            </a:pPr>
            <a:r>
              <a:rPr lang="fr-FR" sz="1400" dirty="0"/>
              <a:t>Dr Denis Malaise, Chirurgien ophtalmologue</a:t>
            </a:r>
          </a:p>
          <a:p>
            <a:pPr marL="541338" lvl="1" indent="-342900">
              <a:buFont typeface="+mj-lt"/>
              <a:buAutoNum type="arabicPeriod"/>
            </a:pPr>
            <a:r>
              <a:rPr lang="fr-FR" sz="1400" dirty="0"/>
              <a:t>Mme Canipelle </a:t>
            </a:r>
            <a:r>
              <a:rPr lang="fr-FR" sz="1400" dirty="0" err="1"/>
              <a:t>Elea</a:t>
            </a:r>
            <a:r>
              <a:rPr lang="fr-FR" sz="1400" dirty="0"/>
              <a:t>, Facteur Humain</a:t>
            </a:r>
          </a:p>
        </p:txBody>
      </p:sp>
      <p:pic>
        <p:nvPicPr>
          <p:cNvPr id="5" name="Image 4">
            <a:extLst>
              <a:ext uri="{FF2B5EF4-FFF2-40B4-BE49-F238E27FC236}">
                <a16:creationId xmlns:a16="http://schemas.microsoft.com/office/drawing/2014/main" id="{ADE54851-D4DE-4516-B8A9-792392ACA20B}"/>
              </a:ext>
            </a:extLst>
          </p:cNvPr>
          <p:cNvPicPr>
            <a:picLocks noChangeAspect="1"/>
          </p:cNvPicPr>
          <p:nvPr/>
        </p:nvPicPr>
        <p:blipFill>
          <a:blip r:embed="rId2"/>
          <a:stretch>
            <a:fillRect/>
          </a:stretch>
        </p:blipFill>
        <p:spPr>
          <a:xfrm>
            <a:off x="8654389" y="5852667"/>
            <a:ext cx="459101" cy="415892"/>
          </a:xfrm>
          <a:prstGeom prst="rect">
            <a:avLst/>
          </a:prstGeom>
        </p:spPr>
      </p:pic>
      <p:pic>
        <p:nvPicPr>
          <p:cNvPr id="6" name="Image 5">
            <a:extLst>
              <a:ext uri="{FF2B5EF4-FFF2-40B4-BE49-F238E27FC236}">
                <a16:creationId xmlns:a16="http://schemas.microsoft.com/office/drawing/2014/main" id="{BAECBB5C-58C7-4BB3-9384-EE9C76C7D79E}"/>
              </a:ext>
            </a:extLst>
          </p:cNvPr>
          <p:cNvPicPr>
            <a:picLocks noChangeAspect="1"/>
          </p:cNvPicPr>
          <p:nvPr/>
        </p:nvPicPr>
        <p:blipFill>
          <a:blip r:embed="rId3"/>
          <a:stretch>
            <a:fillRect/>
          </a:stretch>
        </p:blipFill>
        <p:spPr>
          <a:xfrm>
            <a:off x="2048648" y="5785280"/>
            <a:ext cx="490823" cy="497116"/>
          </a:xfrm>
          <a:prstGeom prst="rect">
            <a:avLst/>
          </a:prstGeom>
        </p:spPr>
      </p:pic>
    </p:spTree>
    <p:extLst>
      <p:ext uri="{BB962C8B-B14F-4D97-AF65-F5344CB8AC3E}">
        <p14:creationId xmlns:p14="http://schemas.microsoft.com/office/powerpoint/2010/main" val="4199041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ADB904-6A94-4070-B913-FE695F7A104B}"/>
              </a:ext>
            </a:extLst>
          </p:cNvPr>
          <p:cNvSpPr>
            <a:spLocks noGrp="1"/>
          </p:cNvSpPr>
          <p:nvPr>
            <p:ph type="title"/>
          </p:nvPr>
        </p:nvSpPr>
        <p:spPr/>
        <p:txBody>
          <a:bodyPr/>
          <a:lstStyle/>
          <a:p>
            <a:r>
              <a:rPr lang="fr-FR" dirty="0"/>
              <a:t>Points de repères chiffrés sur les 2 handicaps</a:t>
            </a:r>
          </a:p>
        </p:txBody>
      </p:sp>
      <p:sp>
        <p:nvSpPr>
          <p:cNvPr id="3" name="Espace réservé du contenu 2">
            <a:extLst>
              <a:ext uri="{FF2B5EF4-FFF2-40B4-BE49-F238E27FC236}">
                <a16:creationId xmlns:a16="http://schemas.microsoft.com/office/drawing/2014/main" id="{F122223A-EBAE-407E-A911-030E06C016C9}"/>
              </a:ext>
            </a:extLst>
          </p:cNvPr>
          <p:cNvSpPr>
            <a:spLocks noGrp="1"/>
          </p:cNvSpPr>
          <p:nvPr>
            <p:ph sz="half" idx="1"/>
          </p:nvPr>
        </p:nvSpPr>
        <p:spPr/>
        <p:txBody>
          <a:bodyPr>
            <a:normAutofit/>
          </a:bodyPr>
          <a:lstStyle/>
          <a:p>
            <a:pPr marL="0" indent="0">
              <a:buNone/>
            </a:pPr>
            <a:r>
              <a:rPr lang="fr-FR" dirty="0"/>
              <a:t>1,7 million de personnes sont atteintes d’un trouble de la vision.</a:t>
            </a:r>
          </a:p>
          <a:p>
            <a:pPr marL="0" indent="0">
              <a:buNone/>
            </a:pPr>
            <a:r>
              <a:rPr lang="fr-FR" dirty="0">
                <a:solidFill>
                  <a:schemeClr val="accent1">
                    <a:lumMod val="75000"/>
                  </a:schemeClr>
                </a:solidFill>
              </a:rPr>
              <a:t>207 000 </a:t>
            </a:r>
            <a:r>
              <a:rPr lang="fr-FR" dirty="0"/>
              <a:t>aveugles.</a:t>
            </a:r>
          </a:p>
          <a:p>
            <a:pPr marL="0" indent="0">
              <a:buNone/>
            </a:pPr>
            <a:r>
              <a:rPr lang="fr-FR" dirty="0"/>
              <a:t>932 000 malvoyants moyens</a:t>
            </a:r>
          </a:p>
          <a:p>
            <a:pPr marL="0" indent="0">
              <a:buNone/>
            </a:pPr>
            <a:endParaRPr lang="fr-FR" dirty="0"/>
          </a:p>
          <a:p>
            <a:pPr marL="0" indent="0">
              <a:buNone/>
            </a:pPr>
            <a:r>
              <a:rPr lang="fr-FR" sz="1500" dirty="0"/>
              <a:t>Source 2022 : https://aveuglesdefrance.org/quelques-chiffres-sur-la-deficience-visuelle/</a:t>
            </a:r>
          </a:p>
        </p:txBody>
      </p:sp>
      <p:sp>
        <p:nvSpPr>
          <p:cNvPr id="4" name="Espace réservé du contenu 3">
            <a:extLst>
              <a:ext uri="{FF2B5EF4-FFF2-40B4-BE49-F238E27FC236}">
                <a16:creationId xmlns:a16="http://schemas.microsoft.com/office/drawing/2014/main" id="{EFAF45A1-D33F-48B5-A07D-4B221F81FF93}"/>
              </a:ext>
            </a:extLst>
          </p:cNvPr>
          <p:cNvSpPr>
            <a:spLocks noGrp="1"/>
          </p:cNvSpPr>
          <p:nvPr>
            <p:ph sz="half" idx="2"/>
          </p:nvPr>
        </p:nvSpPr>
        <p:spPr>
          <a:xfrm>
            <a:off x="5664128" y="2160589"/>
            <a:ext cx="5340570" cy="4059458"/>
          </a:xfrm>
        </p:spPr>
        <p:txBody>
          <a:bodyPr>
            <a:normAutofit/>
          </a:bodyPr>
          <a:lstStyle/>
          <a:p>
            <a:pPr marL="0" indent="0">
              <a:buNone/>
            </a:pPr>
            <a:r>
              <a:rPr lang="fr-FR" dirty="0"/>
              <a:t>4,09 millions de personnes(6,6 % de la population française) souffrent d'un déficit auditif, dont 88 % sont devenus sourds au cours de leur vie. </a:t>
            </a:r>
          </a:p>
          <a:p>
            <a:pPr marL="0" indent="0">
              <a:buNone/>
            </a:pPr>
            <a:r>
              <a:rPr lang="fr-FR" dirty="0">
                <a:solidFill>
                  <a:schemeClr val="accent2">
                    <a:lumMod val="75000"/>
                  </a:schemeClr>
                </a:solidFill>
              </a:rPr>
              <a:t>483 000 personnes avec une déficience auditive profonde ou sévère.</a:t>
            </a:r>
            <a:r>
              <a:rPr lang="fr-FR" dirty="0"/>
              <a:t> </a:t>
            </a:r>
          </a:p>
          <a:p>
            <a:pPr marL="0" indent="0">
              <a:buNone/>
            </a:pPr>
            <a:r>
              <a:rPr lang="fr-FR" dirty="0"/>
              <a:t>600 000 malentendants portent un appareil auditif. </a:t>
            </a:r>
          </a:p>
          <a:p>
            <a:pPr marL="0" indent="0">
              <a:buNone/>
            </a:pPr>
            <a:r>
              <a:rPr lang="fr-FR" dirty="0">
                <a:solidFill>
                  <a:schemeClr val="accent2">
                    <a:lumMod val="75000"/>
                  </a:schemeClr>
                </a:solidFill>
              </a:rPr>
              <a:t>80 000 utilisent la LSF.</a:t>
            </a:r>
            <a:endParaRPr lang="fr-FR" dirty="0"/>
          </a:p>
          <a:p>
            <a:pPr marL="0" indent="0">
              <a:buNone/>
            </a:pPr>
            <a:r>
              <a:rPr lang="fr-FR" dirty="0"/>
              <a:t>févr. 2018</a:t>
            </a:r>
          </a:p>
          <a:p>
            <a:pPr marL="0" indent="0">
              <a:buNone/>
            </a:pPr>
            <a:r>
              <a:rPr lang="fr-FR" sz="1500" dirty="0"/>
              <a:t>https://www.surdi.info/bibliographie/des-chiffres-autour-de-la-surdite/les-chiffres-de-la-surdite-et-de-la-perte-d-audition/</a:t>
            </a:r>
          </a:p>
        </p:txBody>
      </p:sp>
      <p:pic>
        <p:nvPicPr>
          <p:cNvPr id="5" name="Image 4">
            <a:extLst>
              <a:ext uri="{FF2B5EF4-FFF2-40B4-BE49-F238E27FC236}">
                <a16:creationId xmlns:a16="http://schemas.microsoft.com/office/drawing/2014/main" id="{901BB17E-6BCD-4981-92D9-E0291B71AF2A}"/>
              </a:ext>
            </a:extLst>
          </p:cNvPr>
          <p:cNvPicPr>
            <a:picLocks noChangeAspect="1"/>
          </p:cNvPicPr>
          <p:nvPr/>
        </p:nvPicPr>
        <p:blipFill>
          <a:blip r:embed="rId2"/>
          <a:stretch>
            <a:fillRect/>
          </a:stretch>
        </p:blipFill>
        <p:spPr>
          <a:xfrm>
            <a:off x="2026401" y="1329070"/>
            <a:ext cx="742950" cy="752475"/>
          </a:xfrm>
          <a:prstGeom prst="rect">
            <a:avLst/>
          </a:prstGeom>
        </p:spPr>
      </p:pic>
      <p:pic>
        <p:nvPicPr>
          <p:cNvPr id="6" name="Image 5">
            <a:extLst>
              <a:ext uri="{FF2B5EF4-FFF2-40B4-BE49-F238E27FC236}">
                <a16:creationId xmlns:a16="http://schemas.microsoft.com/office/drawing/2014/main" id="{3D787987-27E5-4EE6-8F96-DEC33D262D65}"/>
              </a:ext>
            </a:extLst>
          </p:cNvPr>
          <p:cNvPicPr>
            <a:picLocks noChangeAspect="1"/>
          </p:cNvPicPr>
          <p:nvPr/>
        </p:nvPicPr>
        <p:blipFill>
          <a:blip r:embed="rId3"/>
          <a:stretch>
            <a:fillRect/>
          </a:stretch>
        </p:blipFill>
        <p:spPr>
          <a:xfrm>
            <a:off x="7799203" y="1427164"/>
            <a:ext cx="809625" cy="733425"/>
          </a:xfrm>
          <a:prstGeom prst="rect">
            <a:avLst/>
          </a:prstGeom>
        </p:spPr>
      </p:pic>
    </p:spTree>
    <p:extLst>
      <p:ext uri="{BB962C8B-B14F-4D97-AF65-F5344CB8AC3E}">
        <p14:creationId xmlns:p14="http://schemas.microsoft.com/office/powerpoint/2010/main" val="1351721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CEDBB9-4F5D-45FE-A164-7A80B09FB2ED}"/>
              </a:ext>
            </a:extLst>
          </p:cNvPr>
          <p:cNvSpPr>
            <a:spLocks noGrp="1"/>
          </p:cNvSpPr>
          <p:nvPr>
            <p:ph type="title"/>
          </p:nvPr>
        </p:nvSpPr>
        <p:spPr>
          <a:xfrm>
            <a:off x="1146163" y="9314"/>
            <a:ext cx="9090177" cy="807323"/>
          </a:xfrm>
        </p:spPr>
        <p:txBody>
          <a:bodyPr>
            <a:normAutofit fontScale="90000"/>
          </a:bodyPr>
          <a:lstStyle/>
          <a:p>
            <a:r>
              <a:rPr lang="fr-FR" dirty="0"/>
              <a:t>Contexte global de la mission</a:t>
            </a:r>
            <a:br>
              <a:rPr lang="fr-FR" dirty="0"/>
            </a:br>
            <a:r>
              <a:rPr lang="fr-FR" i="1" dirty="0"/>
              <a:t>Textes de référence, HAS, votre réalisé</a:t>
            </a:r>
          </a:p>
        </p:txBody>
      </p:sp>
      <p:sp>
        <p:nvSpPr>
          <p:cNvPr id="3" name="Espace réservé du contenu 2">
            <a:extLst>
              <a:ext uri="{FF2B5EF4-FFF2-40B4-BE49-F238E27FC236}">
                <a16:creationId xmlns:a16="http://schemas.microsoft.com/office/drawing/2014/main" id="{3E668A6A-D196-4CB3-8336-41C3482BA1C0}"/>
              </a:ext>
            </a:extLst>
          </p:cNvPr>
          <p:cNvSpPr>
            <a:spLocks noGrp="1"/>
          </p:cNvSpPr>
          <p:nvPr>
            <p:ph idx="1"/>
          </p:nvPr>
        </p:nvSpPr>
        <p:spPr>
          <a:xfrm>
            <a:off x="365760" y="816637"/>
            <a:ext cx="11201400" cy="5714550"/>
          </a:xfrm>
        </p:spPr>
        <p:txBody>
          <a:bodyPr>
            <a:noAutofit/>
          </a:bodyPr>
          <a:lstStyle/>
          <a:p>
            <a:pPr marL="0" indent="0">
              <a:spcBef>
                <a:spcPts val="0"/>
              </a:spcBef>
              <a:buNone/>
            </a:pPr>
            <a:r>
              <a:rPr lang="fr-FR" b="1" dirty="0">
                <a:solidFill>
                  <a:schemeClr val="accent1">
                    <a:lumMod val="75000"/>
                  </a:schemeClr>
                </a:solidFill>
              </a:rPr>
              <a:t>Texte de références</a:t>
            </a:r>
          </a:p>
          <a:p>
            <a:pPr>
              <a:buFont typeface="Wingdings" panose="05000000000000000000" pitchFamily="2" charset="2"/>
              <a:buChar char="§"/>
            </a:pPr>
            <a:r>
              <a:rPr lang="fr-FR" sz="1600" b="1" dirty="0"/>
              <a:t>2005, La loi du 11 février </a:t>
            </a:r>
            <a:r>
              <a:rPr lang="fr-FR" sz="1600" dirty="0"/>
              <a:t>pour l’égalité des droits et des chances, la participation et la citoyenneté des personnes handicapées , réaffirme </a:t>
            </a:r>
            <a:r>
              <a:rPr lang="fr-FR" sz="1600" u="sng" dirty="0">
                <a:solidFill>
                  <a:schemeClr val="accent1"/>
                </a:solidFill>
              </a:rPr>
              <a:t>« le principe de l’accessibilité à tous pour tout » </a:t>
            </a:r>
            <a:r>
              <a:rPr lang="fr-FR" sz="1600" dirty="0"/>
              <a:t> </a:t>
            </a:r>
          </a:p>
          <a:p>
            <a:pPr>
              <a:buFont typeface="Wingdings" panose="05000000000000000000" pitchFamily="2" charset="2"/>
              <a:buChar char="§"/>
            </a:pPr>
            <a:r>
              <a:rPr lang="fr-FR" sz="1600" b="1" dirty="0"/>
              <a:t>2013</a:t>
            </a:r>
            <a:r>
              <a:rPr lang="fr-FR" sz="1600" dirty="0"/>
              <a:t>, le </a:t>
            </a:r>
            <a:r>
              <a:rPr lang="fr-FR" sz="1600" b="1" dirty="0"/>
              <a:t>rapport (charte) de Pascal Jacob </a:t>
            </a:r>
            <a:r>
              <a:rPr lang="fr-FR" sz="1600" dirty="0"/>
              <a:t>sur « </a:t>
            </a:r>
            <a:r>
              <a:rPr lang="fr-FR" sz="1600" u="sng" dirty="0">
                <a:hlinkClick r:id="rId2"/>
              </a:rPr>
              <a:t>l’accès aux soins et à la santé des personnes handicapées </a:t>
            </a:r>
            <a:r>
              <a:rPr lang="fr-FR" sz="1600" dirty="0"/>
              <a:t>»</a:t>
            </a:r>
          </a:p>
          <a:p>
            <a:pPr>
              <a:buFont typeface="Wingdings" panose="05000000000000000000" pitchFamily="2" charset="2"/>
              <a:buChar char="§"/>
            </a:pPr>
            <a:r>
              <a:rPr lang="fr-FR" sz="1600" b="1" dirty="0"/>
              <a:t>2017, Guide de l’HAS </a:t>
            </a:r>
            <a:r>
              <a:rPr lang="fr-FR" sz="1600" dirty="0"/>
              <a:t>sur « </a:t>
            </a:r>
            <a:r>
              <a:rPr lang="fr-FR" sz="1600" u="sng" dirty="0">
                <a:hlinkClick r:id="rId3"/>
              </a:rPr>
              <a:t>L’accueil, l’accompagnement et l’organisation des soins en établissement de santé pour les personnes en situation de handicap</a:t>
            </a:r>
            <a:r>
              <a:rPr lang="fr-FR" sz="1600" dirty="0"/>
              <a:t> ». </a:t>
            </a:r>
          </a:p>
          <a:p>
            <a:pPr marL="0" indent="0">
              <a:spcBef>
                <a:spcPts val="0"/>
              </a:spcBef>
              <a:buNone/>
            </a:pPr>
            <a:endParaRPr lang="fr-FR" sz="1600" b="1" dirty="0"/>
          </a:p>
          <a:p>
            <a:pPr marL="0" indent="0">
              <a:spcBef>
                <a:spcPts val="0"/>
              </a:spcBef>
              <a:buNone/>
            </a:pPr>
            <a:r>
              <a:rPr lang="fr-FR" b="1" dirty="0">
                <a:solidFill>
                  <a:schemeClr val="accent1">
                    <a:lumMod val="75000"/>
                  </a:schemeClr>
                </a:solidFill>
              </a:rPr>
              <a:t>Rappel des 5 recommandations de la HAS et vos réalisations</a:t>
            </a:r>
          </a:p>
          <a:p>
            <a:pPr>
              <a:spcBef>
                <a:spcPts val="0"/>
              </a:spcBef>
              <a:buFont typeface="+mj-lt"/>
              <a:buAutoNum type="arabicPeriod"/>
            </a:pPr>
            <a:r>
              <a:rPr lang="fr-FR" sz="1600" b="1" dirty="0"/>
              <a:t>Sensibiliser : Changer les représentations et développer les compétences des professionnels de santé </a:t>
            </a:r>
          </a:p>
          <a:p>
            <a:pPr marL="623888" lvl="1">
              <a:spcBef>
                <a:spcPts val="0"/>
              </a:spcBef>
              <a:buSzPct val="100000"/>
              <a:buFont typeface="Wingdings" panose="05000000000000000000" pitchFamily="2" charset="2"/>
              <a:buChar char="Ä"/>
            </a:pPr>
            <a:r>
              <a:rPr lang="fr-FR" dirty="0"/>
              <a:t>130 personnes formées à l’Accueil des patients en situation de handicap en 2021/2022 à Curie</a:t>
            </a:r>
          </a:p>
          <a:p>
            <a:pPr marL="623888" lvl="1">
              <a:spcBef>
                <a:spcPts val="0"/>
              </a:spcBef>
              <a:buSzPct val="100000"/>
              <a:buFont typeface="Wingdings" panose="05000000000000000000" pitchFamily="2" charset="2"/>
              <a:buChar char="Ä"/>
            </a:pPr>
            <a:endParaRPr lang="fr-FR" dirty="0"/>
          </a:p>
          <a:p>
            <a:pPr>
              <a:spcBef>
                <a:spcPts val="0"/>
              </a:spcBef>
              <a:buFont typeface="+mj-lt"/>
              <a:buAutoNum type="arabicPeriod"/>
            </a:pPr>
            <a:r>
              <a:rPr lang="fr-FR" sz="1600" b="1" dirty="0"/>
              <a:t>Assurer la qualité et la continuité du parcours de santé </a:t>
            </a:r>
          </a:p>
          <a:p>
            <a:pPr lvl="1">
              <a:spcBef>
                <a:spcPts val="0"/>
              </a:spcBef>
              <a:buSzPct val="100000"/>
              <a:buFont typeface="Wingdings" panose="05000000000000000000" pitchFamily="2" charset="2"/>
              <a:buChar char="Ä"/>
            </a:pPr>
            <a:r>
              <a:rPr lang="fr-FR" sz="1400" dirty="0"/>
              <a:t>Formalisation de 2 parcours patient malvoyant/mal entendant sur 2022, de façon </a:t>
            </a:r>
            <a:r>
              <a:rPr lang="fr-FR" sz="1400" b="1" dirty="0"/>
              <a:t>participative</a:t>
            </a:r>
            <a:r>
              <a:rPr lang="fr-FR" sz="1400" dirty="0"/>
              <a:t> et </a:t>
            </a:r>
            <a:r>
              <a:rPr lang="fr-FR" sz="1400" b="1" dirty="0" err="1"/>
              <a:t>pluri-disciplinaire</a:t>
            </a:r>
            <a:endParaRPr lang="fr-FR" sz="1400" b="1" dirty="0"/>
          </a:p>
          <a:p>
            <a:pPr lvl="1">
              <a:spcBef>
                <a:spcPts val="0"/>
              </a:spcBef>
              <a:buSzPct val="100000"/>
              <a:buFont typeface="Wingdings" panose="05000000000000000000" pitchFamily="2" charset="2"/>
              <a:buChar char="Ä"/>
            </a:pPr>
            <a:endParaRPr lang="fr-FR" sz="1400" dirty="0"/>
          </a:p>
          <a:p>
            <a:pPr>
              <a:spcBef>
                <a:spcPts val="0"/>
              </a:spcBef>
              <a:buFont typeface="+mj-lt"/>
              <a:buAutoNum type="arabicPeriod"/>
            </a:pPr>
            <a:r>
              <a:rPr lang="fr-FR" sz="1600" b="1" dirty="0"/>
              <a:t>Veiller à l’accessibilité pour le maintien de l’autonomie du patient en situation de handicap </a:t>
            </a:r>
          </a:p>
          <a:p>
            <a:pPr lvl="1">
              <a:spcBef>
                <a:spcPts val="0"/>
              </a:spcBef>
              <a:buSzPct val="100000"/>
              <a:buFont typeface="Wingdings" panose="05000000000000000000" pitchFamily="2" charset="2"/>
              <a:buChar char="Ä"/>
            </a:pPr>
            <a:r>
              <a:rPr lang="fr-FR" sz="1400" dirty="0"/>
              <a:t>Aménagement des locaux commencé avec positionnement d’espaces dédiés</a:t>
            </a:r>
          </a:p>
          <a:p>
            <a:pPr lvl="1">
              <a:spcBef>
                <a:spcPts val="0"/>
              </a:spcBef>
              <a:buSzPct val="100000"/>
              <a:buFont typeface="Wingdings" panose="05000000000000000000" pitchFamily="2" charset="2"/>
              <a:buChar char="Ä"/>
            </a:pPr>
            <a:endParaRPr lang="fr-FR" sz="1400" dirty="0"/>
          </a:p>
          <a:p>
            <a:pPr>
              <a:spcBef>
                <a:spcPts val="0"/>
              </a:spcBef>
              <a:buFont typeface="+mj-lt"/>
              <a:buAutoNum type="arabicPeriod"/>
            </a:pPr>
            <a:r>
              <a:rPr lang="fr-FR" sz="1600" b="1" dirty="0"/>
              <a:t>Fédérer les équipes autour d’un projet de changement </a:t>
            </a:r>
          </a:p>
          <a:p>
            <a:pPr lvl="1">
              <a:spcBef>
                <a:spcPts val="0"/>
              </a:spcBef>
              <a:buSzPct val="100000"/>
              <a:buFont typeface="Wingdings" panose="05000000000000000000" pitchFamily="2" charset="2"/>
              <a:buChar char="Ä"/>
            </a:pPr>
            <a:r>
              <a:rPr lang="fr-FR" sz="1400" dirty="0"/>
              <a:t>Présent dans le projet stratégique de votre d’établissement ; volonté de co-construction et de </a:t>
            </a:r>
            <a:r>
              <a:rPr lang="fr-FR" sz="1400" dirty="0" err="1"/>
              <a:t>pluri-disciplinarité</a:t>
            </a:r>
            <a:endParaRPr lang="fr-FR" sz="1400" dirty="0"/>
          </a:p>
          <a:p>
            <a:pPr lvl="1">
              <a:spcBef>
                <a:spcPts val="0"/>
              </a:spcBef>
              <a:buSzPct val="100000"/>
              <a:buFont typeface="Wingdings" panose="05000000000000000000" pitchFamily="2" charset="2"/>
              <a:buChar char="Ä"/>
            </a:pPr>
            <a:endParaRPr lang="fr-FR" sz="1400" dirty="0"/>
          </a:p>
          <a:p>
            <a:pPr>
              <a:spcBef>
                <a:spcPts val="0"/>
              </a:spcBef>
              <a:buFont typeface="+mj-lt"/>
              <a:buAutoNum type="arabicPeriod"/>
            </a:pPr>
            <a:r>
              <a:rPr lang="fr-FR" sz="1600" b="1" dirty="0"/>
              <a:t>Favoriser et formaliser la place de l’aidant </a:t>
            </a:r>
          </a:p>
          <a:p>
            <a:pPr marL="0" indent="0">
              <a:spcBef>
                <a:spcPts val="0"/>
              </a:spcBef>
              <a:buNone/>
            </a:pPr>
            <a:endParaRPr lang="fr-FR" sz="1600" dirty="0"/>
          </a:p>
        </p:txBody>
      </p:sp>
    </p:spTree>
    <p:extLst>
      <p:ext uri="{BB962C8B-B14F-4D97-AF65-F5344CB8AC3E}">
        <p14:creationId xmlns:p14="http://schemas.microsoft.com/office/powerpoint/2010/main" val="2396176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7452BE-132B-4925-9857-38D01D818F15}"/>
              </a:ext>
            </a:extLst>
          </p:cNvPr>
          <p:cNvSpPr>
            <a:spLocks noGrp="1"/>
          </p:cNvSpPr>
          <p:nvPr>
            <p:ph type="title"/>
          </p:nvPr>
        </p:nvSpPr>
        <p:spPr/>
        <p:txBody>
          <a:bodyPr/>
          <a:lstStyle/>
          <a:p>
            <a:r>
              <a:rPr lang="fr-FR" dirty="0"/>
              <a:t>Sources des informations collectées</a:t>
            </a:r>
          </a:p>
        </p:txBody>
      </p:sp>
      <p:sp>
        <p:nvSpPr>
          <p:cNvPr id="3" name="Espace réservé du texte 2">
            <a:extLst>
              <a:ext uri="{FF2B5EF4-FFF2-40B4-BE49-F238E27FC236}">
                <a16:creationId xmlns:a16="http://schemas.microsoft.com/office/drawing/2014/main" id="{A0FF80C7-C41B-47CB-B0AA-93694235377E}"/>
              </a:ext>
            </a:extLst>
          </p:cNvPr>
          <p:cNvSpPr>
            <a:spLocks noGrp="1"/>
          </p:cNvSpPr>
          <p:nvPr>
            <p:ph type="body" idx="1"/>
          </p:nvPr>
        </p:nvSpPr>
        <p:spPr/>
        <p:txBody>
          <a:bodyPr/>
          <a:lstStyle/>
          <a:p>
            <a:pPr algn="r"/>
            <a:r>
              <a:rPr lang="fr-FR" dirty="0"/>
              <a:t>Multi canal et pluridisciplinaire </a:t>
            </a:r>
          </a:p>
        </p:txBody>
      </p:sp>
    </p:spTree>
    <p:extLst>
      <p:ext uri="{BB962C8B-B14F-4D97-AF65-F5344CB8AC3E}">
        <p14:creationId xmlns:p14="http://schemas.microsoft.com/office/powerpoint/2010/main" val="739442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087633-0ABB-45C7-9611-63325CAE7778}"/>
              </a:ext>
            </a:extLst>
          </p:cNvPr>
          <p:cNvSpPr>
            <a:spLocks noGrp="1"/>
          </p:cNvSpPr>
          <p:nvPr>
            <p:ph type="title"/>
          </p:nvPr>
        </p:nvSpPr>
        <p:spPr/>
        <p:txBody>
          <a:bodyPr>
            <a:normAutofit fontScale="90000"/>
          </a:bodyPr>
          <a:lstStyle/>
          <a:p>
            <a:r>
              <a:rPr lang="fr-FR" b="1" dirty="0"/>
              <a:t>Rappel des sources d’informations utilisées </a:t>
            </a:r>
            <a:br>
              <a:rPr lang="fr-FR" b="1" dirty="0"/>
            </a:br>
            <a:r>
              <a:rPr lang="fr-FR" i="1" dirty="0"/>
              <a:t>Interlocuteurs sollicités en </a:t>
            </a:r>
            <a:r>
              <a:rPr lang="fr-FR" b="1" i="1" dirty="0"/>
              <a:t>interne</a:t>
            </a:r>
            <a:r>
              <a:rPr lang="fr-FR" i="1" dirty="0"/>
              <a:t> Curie </a:t>
            </a:r>
            <a:br>
              <a:rPr lang="fr-FR" i="1" dirty="0"/>
            </a:br>
            <a:endParaRPr lang="fr-FR" i="1" dirty="0"/>
          </a:p>
        </p:txBody>
      </p:sp>
      <p:sp>
        <p:nvSpPr>
          <p:cNvPr id="3" name="Espace réservé du contenu 2">
            <a:extLst>
              <a:ext uri="{FF2B5EF4-FFF2-40B4-BE49-F238E27FC236}">
                <a16:creationId xmlns:a16="http://schemas.microsoft.com/office/drawing/2014/main" id="{ACDA6B47-AC02-4772-8359-B1C81C5603BB}"/>
              </a:ext>
            </a:extLst>
          </p:cNvPr>
          <p:cNvSpPr>
            <a:spLocks noGrp="1"/>
          </p:cNvSpPr>
          <p:nvPr>
            <p:ph idx="1"/>
          </p:nvPr>
        </p:nvSpPr>
        <p:spPr>
          <a:xfrm>
            <a:off x="502496" y="1069013"/>
            <a:ext cx="11510434" cy="5239144"/>
          </a:xfrm>
        </p:spPr>
        <p:txBody>
          <a:bodyPr>
            <a:normAutofit/>
          </a:bodyPr>
          <a:lstStyle/>
          <a:p>
            <a:pPr>
              <a:buFont typeface="Wingdings" panose="05000000000000000000" pitchFamily="2" charset="2"/>
              <a:buChar char="§"/>
            </a:pPr>
            <a:r>
              <a:rPr lang="fr-FR" sz="2000" dirty="0"/>
              <a:t>130 personnes formées sur 2021/2022 à l’Accueil des patients en situation de handicap</a:t>
            </a:r>
          </a:p>
          <a:p>
            <a:pPr lvl="2">
              <a:spcBef>
                <a:spcPts val="0"/>
              </a:spcBef>
              <a:buSzPct val="100000"/>
              <a:buFont typeface="Wide Latin" panose="020A0A07050505020404" pitchFamily="18" charset="0"/>
              <a:buChar char="-"/>
            </a:pPr>
            <a:r>
              <a:rPr lang="fr-FR" sz="1800" dirty="0"/>
              <a:t>Personnel d’accueil, secrétariat, assistante médicale; </a:t>
            </a:r>
          </a:p>
          <a:p>
            <a:pPr lvl="2">
              <a:spcBef>
                <a:spcPts val="0"/>
              </a:spcBef>
              <a:buSzPct val="100000"/>
              <a:buFont typeface="Wide Latin" panose="020A0A07050505020404" pitchFamily="18" charset="0"/>
              <a:buChar char="-"/>
            </a:pPr>
            <a:r>
              <a:rPr lang="fr-FR" sz="1800" dirty="0"/>
              <a:t>Sur les 3 sites : St Cloud, Paris, Orsay</a:t>
            </a:r>
          </a:p>
          <a:p>
            <a:pPr>
              <a:buFont typeface="Wingdings" panose="05000000000000000000" pitchFamily="2" charset="2"/>
              <a:buChar char="§"/>
            </a:pPr>
            <a:r>
              <a:rPr lang="fr-FR" sz="2000" dirty="0"/>
              <a:t>12 rencontres de travail avec les 2 groupes projet sur Paris et St Cloud entre mai et novembre 2022</a:t>
            </a:r>
          </a:p>
          <a:p>
            <a:pPr>
              <a:buFont typeface="Wingdings" panose="05000000000000000000" pitchFamily="2" charset="2"/>
              <a:buChar char="§"/>
            </a:pPr>
            <a:r>
              <a:rPr lang="fr-FR" sz="2000" dirty="0" err="1"/>
              <a:t>Co-création</a:t>
            </a:r>
            <a:r>
              <a:rPr lang="fr-FR" sz="2000" dirty="0"/>
              <a:t> et diffusion d’un questionnaire sur l’état de l’accueil des personnes handicapées à Curie  </a:t>
            </a:r>
          </a:p>
          <a:p>
            <a:pPr lvl="2">
              <a:spcBef>
                <a:spcPts val="0"/>
              </a:spcBef>
              <a:buSzPct val="100000"/>
              <a:buFont typeface="Wide Latin" panose="020A0A07050505020404" pitchFamily="18" charset="0"/>
              <a:buChar char="-"/>
            </a:pPr>
            <a:r>
              <a:rPr lang="fr-FR" sz="1800" dirty="0"/>
              <a:t>273 questionnaires traités (142 sur Paris +131 sur St Cloud) </a:t>
            </a:r>
          </a:p>
          <a:p>
            <a:pPr>
              <a:buFont typeface="Wingdings" panose="05000000000000000000" pitchFamily="2" charset="2"/>
              <a:buChar char="§"/>
            </a:pPr>
            <a:r>
              <a:rPr lang="fr-FR" sz="2000" dirty="0"/>
              <a:t>13 entretiens réalisés au sein de Curie auprès de toutes les populations concernées professionnelles et patients (Paris 6 ,St Cloud 7)</a:t>
            </a:r>
            <a:endParaRPr lang="fr-FR" sz="2000" dirty="0">
              <a:solidFill>
                <a:schemeClr val="accent4">
                  <a:lumMod val="75000"/>
                </a:schemeClr>
              </a:solidFill>
            </a:endParaRPr>
          </a:p>
          <a:p>
            <a:pPr>
              <a:buFont typeface="Wingdings" panose="05000000000000000000" pitchFamily="2" charset="2"/>
              <a:buChar char="§"/>
            </a:pPr>
            <a:r>
              <a:rPr lang="fr-FR" sz="2000" dirty="0"/>
              <a:t>Rapport de 2018 sur la proposition de créer un accueil dédiés sourds, sur Saint Cloud. </a:t>
            </a:r>
          </a:p>
          <a:p>
            <a:pPr>
              <a:buFont typeface="Wingdings" panose="05000000000000000000" pitchFamily="2" charset="2"/>
              <a:buChar char="§"/>
            </a:pPr>
            <a:r>
              <a:rPr lang="fr-FR" sz="2000" dirty="0"/>
              <a:t>Rapports et travaux réalisés par d’</a:t>
            </a:r>
            <a:r>
              <a:rPr lang="fr-FR" sz="2000" dirty="0" err="1"/>
              <a:t>HandiCurie</a:t>
            </a:r>
            <a:r>
              <a:rPr lang="fr-FR" sz="2000" dirty="0"/>
              <a:t> (Pr </a:t>
            </a:r>
            <a:r>
              <a:rPr lang="fr-FR" sz="2000" dirty="0" err="1"/>
              <a:t>Cassoux</a:t>
            </a:r>
            <a:r>
              <a:rPr lang="fr-FR" sz="2000" dirty="0"/>
              <a:t> – direction qualité, +enquête 2019)</a:t>
            </a:r>
          </a:p>
          <a:p>
            <a:pPr>
              <a:buFont typeface="Wingdings" panose="05000000000000000000" pitchFamily="2" charset="2"/>
              <a:buChar char="§"/>
            </a:pPr>
            <a:r>
              <a:rPr lang="fr-FR" sz="2000" dirty="0"/>
              <a:t>Procédure existante du parcours patients V2021</a:t>
            </a:r>
          </a:p>
          <a:p>
            <a:pPr>
              <a:buFont typeface="Wingdings" panose="05000000000000000000" pitchFamily="2" charset="2"/>
              <a:buChar char="§"/>
            </a:pPr>
            <a:r>
              <a:rPr lang="fr-FR" sz="2000" dirty="0"/>
              <a:t>Projet d'amélioration de l’accueil des patients handicapés en cancérologie de Curie</a:t>
            </a:r>
          </a:p>
          <a:p>
            <a:pPr marL="0" indent="0">
              <a:buNone/>
            </a:pPr>
            <a:endParaRPr lang="fr-FR" sz="2000" dirty="0"/>
          </a:p>
          <a:p>
            <a:pPr marL="0" indent="0">
              <a:buNone/>
            </a:pPr>
            <a:endParaRPr lang="fr-FR" sz="2000" dirty="0"/>
          </a:p>
        </p:txBody>
      </p:sp>
    </p:spTree>
    <p:extLst>
      <p:ext uri="{BB962C8B-B14F-4D97-AF65-F5344CB8AC3E}">
        <p14:creationId xmlns:p14="http://schemas.microsoft.com/office/powerpoint/2010/main" val="3363467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087633-0ABB-45C7-9611-63325CAE7778}"/>
              </a:ext>
            </a:extLst>
          </p:cNvPr>
          <p:cNvSpPr>
            <a:spLocks noGrp="1"/>
          </p:cNvSpPr>
          <p:nvPr>
            <p:ph type="title"/>
          </p:nvPr>
        </p:nvSpPr>
        <p:spPr/>
        <p:txBody>
          <a:bodyPr>
            <a:normAutofit fontScale="90000"/>
          </a:bodyPr>
          <a:lstStyle/>
          <a:p>
            <a:r>
              <a:rPr lang="fr-FR" b="1" dirty="0"/>
              <a:t>Rappel des sources d’informations utilisées </a:t>
            </a:r>
            <a:br>
              <a:rPr lang="fr-FR" b="1" dirty="0"/>
            </a:br>
            <a:r>
              <a:rPr lang="fr-FR" i="1" dirty="0"/>
              <a:t>Sources externes divers – mêmes recommandations</a:t>
            </a:r>
            <a:br>
              <a:rPr lang="fr-FR" i="1" dirty="0"/>
            </a:br>
            <a:endParaRPr lang="fr-FR" i="1" dirty="0"/>
          </a:p>
        </p:txBody>
      </p:sp>
      <p:sp>
        <p:nvSpPr>
          <p:cNvPr id="3" name="Espace réservé du contenu 2">
            <a:extLst>
              <a:ext uri="{FF2B5EF4-FFF2-40B4-BE49-F238E27FC236}">
                <a16:creationId xmlns:a16="http://schemas.microsoft.com/office/drawing/2014/main" id="{ACDA6B47-AC02-4772-8359-B1C81C5603BB}"/>
              </a:ext>
            </a:extLst>
          </p:cNvPr>
          <p:cNvSpPr>
            <a:spLocks noGrp="1"/>
          </p:cNvSpPr>
          <p:nvPr>
            <p:ph idx="1"/>
          </p:nvPr>
        </p:nvSpPr>
        <p:spPr>
          <a:xfrm>
            <a:off x="403013" y="980890"/>
            <a:ext cx="10976187" cy="5877110"/>
          </a:xfrm>
        </p:spPr>
        <p:txBody>
          <a:bodyPr>
            <a:normAutofit fontScale="92500" lnSpcReduction="20000"/>
          </a:bodyPr>
          <a:lstStyle/>
          <a:p>
            <a:pPr>
              <a:buFont typeface="Wingdings" panose="05000000000000000000" pitchFamily="2" charset="2"/>
              <a:buChar char="§"/>
            </a:pPr>
            <a:r>
              <a:rPr lang="fr-FR" sz="2000" dirty="0"/>
              <a:t>Outils et bonnes pratiques : </a:t>
            </a:r>
            <a:r>
              <a:rPr lang="fr-FR" sz="2000" dirty="0" err="1"/>
              <a:t>Lisio</a:t>
            </a:r>
            <a:r>
              <a:rPr lang="fr-FR" sz="2000" dirty="0"/>
              <a:t>; FALC, Makaton, Santé BD, </a:t>
            </a:r>
            <a:r>
              <a:rPr lang="fr-FR" sz="2000" b="1" dirty="0">
                <a:ea typeface="Calibri" panose="020F0502020204030204" pitchFamily="34" charset="0"/>
                <a:cs typeface="Times New Roman" panose="02020603050405020304" pitchFamily="18" charset="0"/>
              </a:rPr>
              <a:t>Handiconnect.fr, </a:t>
            </a:r>
            <a:r>
              <a:rPr lang="fr-FR" sz="2000" b="1" dirty="0"/>
              <a:t>Les guides INCA </a:t>
            </a:r>
          </a:p>
          <a:p>
            <a:pPr>
              <a:buFont typeface="Wingdings" panose="05000000000000000000" pitchFamily="2" charset="2"/>
              <a:buChar char="§"/>
            </a:pPr>
            <a:r>
              <a:rPr lang="fr-FR" sz="2000" dirty="0"/>
              <a:t>Orientations Nationales du DPC 2023/2025 n° 7 : « Prise en compte des spécificités de prise en charge des patients en situation de handicap » </a:t>
            </a:r>
          </a:p>
          <a:p>
            <a:pPr>
              <a:buFont typeface="Wingdings" panose="05000000000000000000" pitchFamily="2" charset="2"/>
              <a:buChar char="§"/>
            </a:pPr>
            <a:r>
              <a:rPr lang="fr-FR" sz="2000" dirty="0">
                <a:solidFill>
                  <a:schemeClr val="tx1"/>
                </a:solidFill>
              </a:rPr>
              <a:t> </a:t>
            </a:r>
            <a:r>
              <a:rPr lang="fr-FR" sz="2000" dirty="0">
                <a:solidFill>
                  <a:schemeClr val="tx1"/>
                </a:solidFill>
                <a:hlinkClick r:id="rId2">
                  <a:extLst>
                    <a:ext uri="{A12FA001-AC4F-418D-AE19-62706E023703}">
                      <ahyp:hlinkClr xmlns:ahyp="http://schemas.microsoft.com/office/drawing/2018/hyperlinkcolor" val="tx"/>
                    </a:ext>
                  </a:extLst>
                </a:hlinkClick>
              </a:rPr>
              <a:t>Création d’une</a:t>
            </a:r>
            <a:r>
              <a:rPr lang="fr-FR" sz="2000" dirty="0">
                <a:hlinkClick r:id="rId2">
                  <a:extLst>
                    <a:ext uri="{A12FA001-AC4F-418D-AE19-62706E023703}">
                      <ahyp:hlinkClr xmlns:ahyp="http://schemas.microsoft.com/office/drawing/2018/hyperlinkcolor" val="tx"/>
                    </a:ext>
                  </a:extLst>
                </a:hlinkClick>
              </a:rPr>
              <a:t> banque d’expériences </a:t>
            </a:r>
            <a:r>
              <a:rPr lang="fr-FR" sz="2000" dirty="0">
                <a:solidFill>
                  <a:schemeClr val="accent1"/>
                </a:solidFill>
                <a:hlinkClick r:id="rId2">
                  <a:extLst>
                    <a:ext uri="{A12FA001-AC4F-418D-AE19-62706E023703}">
                      <ahyp:hlinkClr xmlns:ahyp="http://schemas.microsoft.com/office/drawing/2018/hyperlinkcolor" val="tx"/>
                    </a:ext>
                  </a:extLst>
                </a:hlinkClick>
              </a:rPr>
              <a:t>(MNH</a:t>
            </a:r>
            <a:r>
              <a:rPr lang="fr-FR" sz="2000" dirty="0">
                <a:solidFill>
                  <a:schemeClr val="accent1"/>
                </a:solidFill>
              </a:rPr>
              <a:t> et Etat)  </a:t>
            </a:r>
            <a:r>
              <a:rPr lang="fr-FR" sz="2000" dirty="0"/>
              <a:t>: assemble sous forme de courtes fiches des actions et initiatives qui visent à faciliter l’accès à la santé des personnes en situation de handicap</a:t>
            </a:r>
          </a:p>
          <a:p>
            <a:pPr>
              <a:buFont typeface="Wingdings" panose="05000000000000000000" pitchFamily="2" charset="2"/>
              <a:buChar char="§"/>
            </a:pPr>
            <a:r>
              <a:rPr lang="fr-FR" sz="2000" dirty="0"/>
              <a:t>Accessibilité aux soins des personnes malentendantes et sourdes par le </a:t>
            </a:r>
            <a:r>
              <a:rPr lang="fr-FR" sz="2000" dirty="0">
                <a:solidFill>
                  <a:schemeClr val="accent1"/>
                </a:solidFill>
              </a:rPr>
              <a:t>Conseils de L’Ordre des médecins – février 2021</a:t>
            </a:r>
          </a:p>
          <a:p>
            <a:pPr>
              <a:buFont typeface="Wingdings" panose="05000000000000000000" pitchFamily="2" charset="2"/>
              <a:buChar char="§"/>
            </a:pPr>
            <a:r>
              <a:rPr lang="fr-FR" sz="2000" dirty="0"/>
              <a:t>Des ressources pour les patients mal voyants : </a:t>
            </a:r>
            <a:r>
              <a:rPr lang="fr-FR" sz="2000" i="1" dirty="0"/>
              <a:t>Sensgene.com  </a:t>
            </a:r>
            <a:r>
              <a:rPr lang="fr-FR" sz="2000" dirty="0"/>
              <a:t>- (utilisé pendant la formation)</a:t>
            </a:r>
          </a:p>
          <a:p>
            <a:pPr>
              <a:buFont typeface="Wingdings" panose="05000000000000000000" pitchFamily="2" charset="2"/>
              <a:buChar char="§"/>
            </a:pPr>
            <a:r>
              <a:rPr lang="fr-FR" sz="2000" dirty="0"/>
              <a:t>Données </a:t>
            </a:r>
            <a:r>
              <a:rPr lang="fr-FR" sz="2000" dirty="0" err="1"/>
              <a:t>chiffrees</a:t>
            </a:r>
            <a:r>
              <a:rPr lang="fr-FR" sz="2000" dirty="0"/>
              <a:t> sur </a:t>
            </a:r>
            <a:r>
              <a:rPr lang="fr-FR" sz="2000" dirty="0">
                <a:solidFill>
                  <a:schemeClr val="accent1"/>
                </a:solidFill>
              </a:rPr>
              <a:t>: https://aveuglesdefrance.org/</a:t>
            </a:r>
          </a:p>
          <a:p>
            <a:pPr>
              <a:buFont typeface="Wingdings" panose="05000000000000000000" pitchFamily="2" charset="2"/>
              <a:buChar char="§"/>
            </a:pPr>
            <a:r>
              <a:rPr lang="fr-FR" sz="2100" dirty="0">
                <a:solidFill>
                  <a:schemeClr val="accent1"/>
                </a:solidFill>
              </a:rPr>
              <a:t>Thèse</a:t>
            </a:r>
            <a:r>
              <a:rPr lang="fr-FR" sz="2100" dirty="0"/>
              <a:t> de Emmanuelle Pasquier sur « Le Parcours de soins du patient déficient auditif en médecine générale* » - </a:t>
            </a:r>
            <a:r>
              <a:rPr lang="fr-FR" sz="2100" dirty="0" err="1"/>
              <a:t>nov</a:t>
            </a:r>
            <a:r>
              <a:rPr lang="fr-FR" sz="2100" dirty="0"/>
              <a:t> 2020.</a:t>
            </a:r>
          </a:p>
          <a:p>
            <a:pPr>
              <a:buFont typeface="Wingdings" panose="05000000000000000000" pitchFamily="2" charset="2"/>
              <a:buChar char="§"/>
            </a:pPr>
            <a:r>
              <a:rPr lang="fr-FR" sz="2100" dirty="0"/>
              <a:t>Association Franç</a:t>
            </a:r>
            <a:r>
              <a:rPr lang="fr-FR" sz="2000" dirty="0"/>
              <a:t>ois Giraud contre le Cancer, pour l’accès à l’information des personnes sourdes, </a:t>
            </a:r>
            <a:r>
              <a:rPr lang="fr-FR" sz="2000" dirty="0">
                <a:hlinkClick r:id="rId3"/>
              </a:rPr>
              <a:t>http://www.association-francoisgiraud.fr/</a:t>
            </a:r>
            <a:r>
              <a:rPr lang="fr-FR" sz="2000" dirty="0"/>
              <a:t> </a:t>
            </a:r>
          </a:p>
          <a:p>
            <a:pPr>
              <a:buFont typeface="Wingdings" panose="05000000000000000000" pitchFamily="2" charset="2"/>
              <a:buChar char="§"/>
            </a:pPr>
            <a:r>
              <a:rPr lang="fr-FR" sz="2000" dirty="0"/>
              <a:t>Centre national d’informations sur la surdité : </a:t>
            </a:r>
            <a:r>
              <a:rPr lang="fr-FR" sz="2000" dirty="0">
                <a:hlinkClick r:id="rId4"/>
              </a:rPr>
              <a:t>https://www.surdi.info/</a:t>
            </a:r>
            <a:endParaRPr lang="fr-FR" sz="2000" dirty="0"/>
          </a:p>
          <a:p>
            <a:pPr>
              <a:buFont typeface="Wingdings" panose="05000000000000000000" pitchFamily="2" charset="2"/>
              <a:buChar char="§"/>
            </a:pPr>
            <a:r>
              <a:rPr lang="fr-FR" sz="2000" dirty="0"/>
              <a:t> Benchmark réalisés auprès de : La FOR, Saint Joseph, ARIBA (pour malvoyant) ;  La Pitié (sourd), </a:t>
            </a:r>
            <a:r>
              <a:rPr lang="fr-FR" sz="2000" dirty="0" err="1"/>
              <a:t>Unicancer</a:t>
            </a:r>
            <a:r>
              <a:rPr lang="fr-FR" sz="2000" dirty="0"/>
              <a:t>, IUCT-O de Toulouse. </a:t>
            </a:r>
          </a:p>
          <a:p>
            <a:pPr>
              <a:buFont typeface="Wingdings" panose="05000000000000000000" pitchFamily="2" charset="2"/>
              <a:buChar char="§"/>
            </a:pPr>
            <a:r>
              <a:rPr lang="fr-FR" sz="2000" dirty="0"/>
              <a:t>Outils et recommandations issues du Guide de la HAS 2017 et tous les documents liés à la loi. </a:t>
            </a:r>
          </a:p>
          <a:p>
            <a:pPr>
              <a:buFont typeface="Wingdings" panose="05000000000000000000" pitchFamily="2" charset="2"/>
              <a:buChar char="§"/>
            </a:pPr>
            <a:endParaRPr lang="fr-FR" sz="2000" dirty="0"/>
          </a:p>
          <a:p>
            <a:pPr marL="0" indent="0">
              <a:buNone/>
            </a:pPr>
            <a:endParaRPr lang="fr-FR" sz="2000" dirty="0"/>
          </a:p>
          <a:p>
            <a:pPr marL="0" indent="0">
              <a:buNone/>
            </a:pPr>
            <a:endParaRPr lang="fr-FR" sz="2000" dirty="0"/>
          </a:p>
          <a:p>
            <a:pPr marL="0" indent="0">
              <a:buNone/>
            </a:pPr>
            <a:endParaRPr lang="fr-FR" sz="2000" dirty="0"/>
          </a:p>
        </p:txBody>
      </p:sp>
    </p:spTree>
    <p:extLst>
      <p:ext uri="{BB962C8B-B14F-4D97-AF65-F5344CB8AC3E}">
        <p14:creationId xmlns:p14="http://schemas.microsoft.com/office/powerpoint/2010/main" val="2021020592"/>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45227</TotalTime>
  <Words>5321</Words>
  <Application>Microsoft Office PowerPoint</Application>
  <PresentationFormat>Grand écran</PresentationFormat>
  <Paragraphs>443</Paragraphs>
  <Slides>35</Slides>
  <Notes>3</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35</vt:i4>
      </vt:variant>
    </vt:vector>
  </HeadingPairs>
  <TitlesOfParts>
    <vt:vector size="49" baseType="lpstr">
      <vt:lpstr>メイリオ</vt:lpstr>
      <vt:lpstr>游ゴシック</vt:lpstr>
      <vt:lpstr>.Hiragino Kaku Gothic Interface W3</vt:lpstr>
      <vt:lpstr>Arial</vt:lpstr>
      <vt:lpstr>Calibri</vt:lpstr>
      <vt:lpstr>Champagne &amp; Limousines</vt:lpstr>
      <vt:lpstr>Europa</vt:lpstr>
      <vt:lpstr>Times New Roman</vt:lpstr>
      <vt:lpstr>Trebuchet MS</vt:lpstr>
      <vt:lpstr>Ubuntu Medium</vt:lpstr>
      <vt:lpstr>Wide Latin</vt:lpstr>
      <vt:lpstr>Wingdings</vt:lpstr>
      <vt:lpstr>Wingdings 3</vt:lpstr>
      <vt:lpstr>Facette</vt:lpstr>
      <vt:lpstr>Institut Curie </vt:lpstr>
      <vt:lpstr>Sommaire du Rapport final Document regroupant toutes les sources d’informations collectées</vt:lpstr>
      <vt:lpstr>Rappel des objectifs et du pilotage de la mission Entre Mars et décembre 2022 – co-construire parcours patients à handicap</vt:lpstr>
      <vt:lpstr>Groupes de travail Pluridisciplinaire et impliqué - HandiCurie Paris, handicap visuel - St Cloud, Handicap Auditif  </vt:lpstr>
      <vt:lpstr>Points de repères chiffrés sur les 2 handicaps</vt:lpstr>
      <vt:lpstr>Contexte global de la mission Textes de référence, HAS, votre réalisé</vt:lpstr>
      <vt:lpstr>Sources des informations collectées</vt:lpstr>
      <vt:lpstr>Rappel des sources d’informations utilisées  Interlocuteurs sollicités en interne Curie  </vt:lpstr>
      <vt:lpstr>Rappel des sources d’informations utilisées  Sources externes divers – mêmes recommandations </vt:lpstr>
      <vt:lpstr>Benchmark d’outils utiles et partenaires pertinents</vt:lpstr>
      <vt:lpstr>Des outils pertinents à utiliser 1/5 Retours d’Unicancer</vt:lpstr>
      <vt:lpstr>Présentation PowerPoint</vt:lpstr>
      <vt:lpstr>Présentation PowerPoint</vt:lpstr>
      <vt:lpstr>Des ressources pour les patients mal voyants  Sensgene.com  - utilisé pendant la formation </vt:lpstr>
      <vt:lpstr>Association François Giraud contre le Cancer, 4/5  pour l’accès à l’information des personnes sourdes,  </vt:lpstr>
      <vt:lpstr>Applications de communication disponibles sur smartphone 5/5 Benchmark – Ordre National des médecins</vt:lpstr>
      <vt:lpstr>Benchmark – prise de rdv pour sourd/malentendant Zoom sur mise en œuvre à La Pitié Salpêtrière </vt:lpstr>
      <vt:lpstr>Thèse nov 2020 sur : Le Parcours de soins du patient déficient auditif en médecine générale*</vt:lpstr>
      <vt:lpstr>Synthèse des retours Sphinx</vt:lpstr>
      <vt:lpstr>Enquête SPHINX sur Paris &amp; St Cloud  273 répondants - pluridisciplinaires</vt:lpstr>
      <vt:lpstr>Recommandations  par thème et par étapes du process</vt:lpstr>
      <vt:lpstr>Parcours Patient en situation de handicap Quelques modifications et surtout des recommandations</vt:lpstr>
      <vt:lpstr>Présentation PowerPoint</vt:lpstr>
      <vt:lpstr>Présentation PowerPoint</vt:lpstr>
      <vt:lpstr>Présentation PowerPoint</vt:lpstr>
      <vt:lpstr>Présentation PowerPoint</vt:lpstr>
      <vt:lpstr>Présentation PowerPoint</vt:lpstr>
      <vt:lpstr>Sensibilisation et formations du personnel Administratif, médical et paramédical*</vt:lpstr>
      <vt:lpstr>En synthèse</vt:lpstr>
      <vt:lpstr>Recommandations  Peut être les premiers pas concrets …</vt:lpstr>
      <vt:lpstr>Rappel de l’équipe opérationnelle</vt:lpstr>
      <vt:lpstr>Mission réalisée avec  Facteur Humain Conseil et Formation</vt:lpstr>
      <vt:lpstr>Présentation PowerPoint</vt:lpstr>
      <vt:lpstr>Qui sommes nous Facteur Humain Conseil et Formation </vt:lpstr>
      <vt:lpstr>Notre équipe investie Au sein de Facteur Humain Conseil et 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ACCOMPAGNEMENT CURIE</dc:title>
  <dc:creator>CANIPELLE, Elea</dc:creator>
  <cp:keywords>HANDICAP</cp:keywords>
  <cp:lastModifiedBy>eleac</cp:lastModifiedBy>
  <cp:revision>429</cp:revision>
  <cp:lastPrinted>2022-03-10T08:09:17Z</cp:lastPrinted>
  <dcterms:created xsi:type="dcterms:W3CDTF">2021-09-15T14:59:21Z</dcterms:created>
  <dcterms:modified xsi:type="dcterms:W3CDTF">2023-03-27T12:12:44Z</dcterms:modified>
</cp:coreProperties>
</file>